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5"/>
  </p:notesMasterIdLst>
  <p:handoutMasterIdLst>
    <p:handoutMasterId r:id="rId26"/>
  </p:handoutMasterIdLst>
  <p:sldIdLst>
    <p:sldId id="269" r:id="rId3"/>
    <p:sldId id="259" r:id="rId4"/>
    <p:sldId id="273" r:id="rId5"/>
    <p:sldId id="276" r:id="rId6"/>
    <p:sldId id="274" r:id="rId7"/>
    <p:sldId id="275" r:id="rId8"/>
    <p:sldId id="272" r:id="rId9"/>
    <p:sldId id="271" r:id="rId10"/>
    <p:sldId id="264" r:id="rId11"/>
    <p:sldId id="278" r:id="rId12"/>
    <p:sldId id="281" r:id="rId13"/>
    <p:sldId id="285" r:id="rId14"/>
    <p:sldId id="284" r:id="rId15"/>
    <p:sldId id="283" r:id="rId16"/>
    <p:sldId id="279" r:id="rId17"/>
    <p:sldId id="270" r:id="rId18"/>
    <p:sldId id="291" r:id="rId19"/>
    <p:sldId id="286" r:id="rId20"/>
    <p:sldId id="287" r:id="rId21"/>
    <p:sldId id="288" r:id="rId22"/>
    <p:sldId id="289" r:id="rId23"/>
    <p:sldId id="290" r:id="rId24"/>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99">
          <p15:clr>
            <a:srgbClr val="A4A3A4"/>
          </p15:clr>
        </p15:guide>
        <p15:guide id="3" orient="horz" pos="3667">
          <p15:clr>
            <a:srgbClr val="A4A3A4"/>
          </p15:clr>
        </p15:guide>
        <p15:guide id="4" pos="2880">
          <p15:clr>
            <a:srgbClr val="A4A3A4"/>
          </p15:clr>
        </p15:guide>
        <p15:guide id="5" pos="192" userDrawn="1">
          <p15:clr>
            <a:srgbClr val="A4A3A4"/>
          </p15:clr>
        </p15:guide>
        <p15:guide id="6" pos="556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us Purwanto" initials="A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124234"/>
    <a:srgbClr val="8787D1"/>
    <a:srgbClr val="4B6C5E"/>
    <a:srgbClr val="E99E09"/>
    <a:srgbClr val="0D65AC"/>
    <a:srgbClr val="2A9B18"/>
    <a:srgbClr val="F0B71F"/>
    <a:srgbClr val="CE202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7" autoAdjust="0"/>
    <p:restoredTop sz="94660"/>
  </p:normalViewPr>
  <p:slideViewPr>
    <p:cSldViewPr snapToGrid="0">
      <p:cViewPr varScale="1">
        <p:scale>
          <a:sx n="133" d="100"/>
          <a:sy n="133" d="100"/>
        </p:scale>
        <p:origin x="-424" y="-112"/>
      </p:cViewPr>
      <p:guideLst>
        <p:guide orient="horz" pos="2306"/>
        <p:guide orient="horz" pos="1824"/>
        <p:guide orient="horz" pos="4061"/>
        <p:guide/>
        <p:guide pos="2876"/>
        <p:guide pos="5658"/>
      </p:guideLst>
    </p:cSldViewPr>
  </p:slideViewPr>
  <p:notesTextViewPr>
    <p:cViewPr>
      <p:scale>
        <a:sx n="1" d="1"/>
        <a:sy n="1" d="1"/>
      </p:scale>
      <p:origin x="0" y="0"/>
    </p:cViewPr>
  </p:notesTextViewPr>
  <p:notesViewPr>
    <p:cSldViewPr snapToGrid="0" showGuides="1">
      <p:cViewPr varScale="1">
        <p:scale>
          <a:sx n="89" d="100"/>
          <a:sy n="89" d="100"/>
        </p:scale>
        <p:origin x="912"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tags" Target="tags/tag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6AE846-20B8-4A96-B6E9-83D020CD46A4}" type="datetime1">
              <a:rPr lang="en-US" smtClean="0"/>
              <a:t>24/03/14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AAAE3-99B7-49B7-9185-439CADD86794}" type="slidenum">
              <a:rPr lang="en-US" smtClean="0"/>
              <a:t>‹n.›</a:t>
            </a:fld>
            <a:endParaRPr lang="en-US"/>
          </a:p>
        </p:txBody>
      </p:sp>
    </p:spTree>
    <p:extLst>
      <p:ext uri="{BB962C8B-B14F-4D97-AF65-F5344CB8AC3E}">
        <p14:creationId xmlns:p14="http://schemas.microsoft.com/office/powerpoint/2010/main" val="257555956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96CA2-094E-4C59-BB40-7341B2302EB0}" type="datetime1">
              <a:rPr lang="en-US" smtClean="0"/>
              <a:t>24/03/14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6611E-B935-47DE-996F-C272FBE23AA1}" type="slidenum">
              <a:rPr lang="en-US" smtClean="0"/>
              <a:t>‹n.›</a:t>
            </a:fld>
            <a:endParaRPr lang="en-US"/>
          </a:p>
        </p:txBody>
      </p:sp>
    </p:spTree>
    <p:extLst>
      <p:ext uri="{BB962C8B-B14F-4D97-AF65-F5344CB8AC3E}">
        <p14:creationId xmlns:p14="http://schemas.microsoft.com/office/powerpoint/2010/main" val="285974078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Your footnote</a:t>
            </a:r>
            <a:endParaRPr lang="en-US"/>
          </a:p>
        </p:txBody>
      </p:sp>
      <p:sp>
        <p:nvSpPr>
          <p:cNvPr id="5" name="Footer Placeholder 4"/>
          <p:cNvSpPr>
            <a:spLocks noGrp="1"/>
          </p:cNvSpPr>
          <p:nvPr>
            <p:ph type="ftr" sz="quarter" idx="11"/>
          </p:nvPr>
        </p:nvSpPr>
        <p:spPr/>
        <p:txBody>
          <a:bodyPr/>
          <a:lstStyle/>
          <a:p>
            <a:endParaRPr lang="en-US"/>
          </a:p>
        </p:txBody>
      </p:sp>
      <p:cxnSp>
        <p:nvCxnSpPr>
          <p:cNvPr id="10" name="Straight Connector 9"/>
          <p:cNvCxnSpPr/>
          <p:nvPr userDrawn="1">
            <p:custDataLst>
              <p:tags r:id="rId1"/>
            </p:custDataLst>
          </p:nvPr>
        </p:nvCxnSpPr>
        <p:spPr>
          <a:xfrm>
            <a:off x="3348567" y="1136829"/>
            <a:ext cx="23283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latin typeface="+mn-lt"/>
              </a:defRPr>
            </a:lvl1pPr>
          </a:lstStyle>
          <a:p>
            <a:r>
              <a:rPr lang="en-US" dirty="0" smtClean="0"/>
              <a:t>CLICK TO EDIT MASTER TITLE STYLE</a:t>
            </a:r>
            <a:endParaRPr lang="en-US" dirty="0"/>
          </a:p>
        </p:txBody>
      </p:sp>
      <p:sp>
        <p:nvSpPr>
          <p:cNvPr id="8" name="Slide Number Placeholder 5"/>
          <p:cNvSpPr>
            <a:spLocks noGrp="1"/>
          </p:cNvSpPr>
          <p:nvPr>
            <p:ph type="sldNum" sz="quarter" idx="12"/>
          </p:nvPr>
        </p:nvSpPr>
        <p:spPr>
          <a:xfrm>
            <a:off x="492125" y="6356351"/>
            <a:ext cx="2057400" cy="365125"/>
          </a:xfrm>
        </p:spPr>
        <p:txBody>
          <a:bodyPr/>
          <a:lstStyle/>
          <a:p>
            <a:fld id="{AACE8A1A-EF06-42BD-8183-7D22FECA910D}" type="slidenum">
              <a:rPr lang="en-US" smtClean="0"/>
              <a:pPr/>
              <a:t>‹n.›</a:t>
            </a:fld>
            <a:r>
              <a:rPr lang="en-US" dirty="0" smtClean="0"/>
              <a:t>|</a:t>
            </a:r>
            <a:endParaRPr lang="en-US" dirty="0"/>
          </a:p>
        </p:txBody>
      </p:sp>
    </p:spTree>
    <p:extLst>
      <p:ext uri="{BB962C8B-B14F-4D97-AF65-F5344CB8AC3E}">
        <p14:creationId xmlns:p14="http://schemas.microsoft.com/office/powerpoint/2010/main" val="139201850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09768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1182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65752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423899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PRESENTER NAME</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COMPANY NAME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ACE8A1A-EF06-42BD-8183-7D22FECA910D}" type="slidenum">
              <a:rPr lang="en-US" smtClean="0">
                <a:solidFill>
                  <a:prstClr val="black">
                    <a:tint val="75000"/>
                  </a:prstClr>
                </a:solidFill>
                <a:latin typeface="Calibri"/>
              </a:rPr>
              <a:pPr/>
              <a:t>‹n.›</a:t>
            </a:fld>
            <a:r>
              <a:rPr lang="en-US" dirty="0" smtClean="0">
                <a:solidFill>
                  <a:prstClr val="black">
                    <a:tint val="75000"/>
                  </a:prstClr>
                </a:solidFill>
                <a:latin typeface="Calibri"/>
              </a:rPr>
              <a:t>|</a:t>
            </a:r>
            <a:endParaRPr lang="en-US" dirty="0">
              <a:solidFill>
                <a:prstClr val="black">
                  <a:tint val="75000"/>
                </a:prstClr>
              </a:solidFill>
              <a:latin typeface="Calibri"/>
            </a:endParaRPr>
          </a:p>
        </p:txBody>
      </p:sp>
      <p:cxnSp>
        <p:nvCxnSpPr>
          <p:cNvPr id="10" name="Straight Connector 9"/>
          <p:cNvCxnSpPr/>
          <p:nvPr userDrawn="1">
            <p:custDataLst>
              <p:tags r:id="rId1"/>
            </p:custDataLst>
          </p:nvPr>
        </p:nvCxnSpPr>
        <p:spPr>
          <a:xfrm>
            <a:off x="3348567" y="1136829"/>
            <a:ext cx="23283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55207665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28650" y="866381"/>
            <a:ext cx="7891272" cy="258532"/>
          </a:xfrm>
          <a:prstGeom prst="rect">
            <a:avLst/>
          </a:prstGeom>
        </p:spPr>
        <p:txBody>
          <a:bodyPr>
            <a:spAutoFit/>
          </a:bodyPr>
          <a:lstStyle>
            <a:lvl1pPr marL="0" indent="0" algn="ctr">
              <a:buNone/>
              <a:defRPr sz="1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Your footnote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8A1A-EF06-42BD-8183-7D22FECA910D}" type="slidenum">
              <a:rPr lang="en-US" smtClean="0"/>
              <a:pPr/>
              <a:t>‹n.›</a:t>
            </a:fld>
            <a:r>
              <a:rPr lang="en-US" dirty="0" smtClean="0"/>
              <a:t>|</a:t>
            </a:r>
            <a:endParaRPr lang="en-US" dirty="0"/>
          </a:p>
        </p:txBody>
      </p:sp>
      <p:cxnSp>
        <p:nvCxnSpPr>
          <p:cNvPr id="10" name="Straight Connector 9"/>
          <p:cNvCxnSpPr/>
          <p:nvPr userDrawn="1">
            <p:custDataLst>
              <p:tags r:id="rId1"/>
            </p:custDataLst>
          </p:nvPr>
        </p:nvCxnSpPr>
        <p:spPr>
          <a:xfrm>
            <a:off x="3348567" y="1136829"/>
            <a:ext cx="232833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hasCustomPrompt="1"/>
          </p:nvPr>
        </p:nvSpPr>
        <p:spPr>
          <a:xfrm>
            <a:off x="628650" y="404716"/>
            <a:ext cx="7886700" cy="461665"/>
          </a:xfrm>
          <a:prstGeom prst="rect">
            <a:avLst/>
          </a:prstGeom>
        </p:spPr>
        <p:txBody>
          <a:bodyPr anchor="ctr">
            <a:spAutoFit/>
          </a:bodyPr>
          <a:lstStyle>
            <a:lvl1pPr algn="ctr">
              <a:lnSpc>
                <a:spcPct val="100000"/>
              </a:lnSpc>
              <a:defRPr sz="240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3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84096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419259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2513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67562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46999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31147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B2C74B-5CFE-8C4A-81D0-212B6D461824}" type="datetimeFigureOut">
              <a:rPr lang="it-IT" smtClean="0">
                <a:solidFill>
                  <a:prstClr val="black">
                    <a:tint val="75000"/>
                  </a:prstClr>
                </a:solidFill>
                <a:latin typeface="Calibri"/>
              </a:rPr>
              <a:pPr/>
              <a:t>24/03/14</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5AE08CFD-A1B8-2A40-8063-02D63F5701F1}"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766580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tags" Target="../tags/tag2.xml"/><Relationship Id="rId5" Type="http://schemas.openxmlformats.org/officeDocument/2006/relationships/tags" Target="../tags/tag3.xml"/><Relationship Id="rId6" Type="http://schemas.openxmlformats.org/officeDocument/2006/relationships/tags" Target="../tags/tag4.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p:cNvGrpSpPr/>
          <p:nvPr userDrawn="1"/>
        </p:nvGrpSpPr>
        <p:grpSpPr>
          <a:xfrm>
            <a:off x="-114856" y="0"/>
            <a:ext cx="9271556" cy="6858000"/>
            <a:chOff x="-114856" y="0"/>
            <a:chExt cx="9271556" cy="6858000"/>
          </a:xfrm>
        </p:grpSpPr>
        <p:sp>
          <p:nvSpPr>
            <p:cNvPr id="14" name="Rectangle 13"/>
            <p:cNvSpPr/>
            <p:nvPr userDrawn="1">
              <p:custDataLst>
                <p:tags r:id="rId4"/>
              </p:custDataLst>
            </p:nvPr>
          </p:nvSpPr>
          <p:spPr>
            <a:xfrm>
              <a:off x="0" y="0"/>
              <a:ext cx="9156700" cy="6858000"/>
            </a:xfrm>
            <a:prstGeom prst="rect">
              <a:avLst/>
            </a:prstGeom>
            <a:gradFill flip="none" rotWithShape="1">
              <a:gsLst>
                <a:gs pos="0">
                  <a:schemeClr val="bg1">
                    <a:lumMod val="85000"/>
                  </a:schemeClr>
                </a:gs>
                <a:gs pos="100000">
                  <a:schemeClr val="bg1">
                    <a:lumMod val="95000"/>
                  </a:schemeClr>
                </a:gs>
              </a:gsLst>
              <a:lin ang="1782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 name="Group 14"/>
            <p:cNvGrpSpPr/>
            <p:nvPr userDrawn="1">
              <p:custDataLst>
                <p:tags r:id="rId5"/>
              </p:custDataLst>
            </p:nvPr>
          </p:nvGrpSpPr>
          <p:grpSpPr>
            <a:xfrm>
              <a:off x="0" y="0"/>
              <a:ext cx="9156700" cy="6858000"/>
              <a:chOff x="0" y="0"/>
              <a:chExt cx="9156700" cy="6858000"/>
            </a:xfrm>
          </p:grpSpPr>
          <p:sp>
            <p:nvSpPr>
              <p:cNvPr id="16" name="Rectangle 15"/>
              <p:cNvSpPr/>
              <p:nvPr userDrawn="1"/>
            </p:nvSpPr>
            <p:spPr>
              <a:xfrm>
                <a:off x="0" y="0"/>
                <a:ext cx="9144000" cy="6858000"/>
              </a:xfrm>
              <a:prstGeom prst="rect">
                <a:avLst/>
              </a:prstGeom>
              <a:gradFill>
                <a:gsLst>
                  <a:gs pos="100000">
                    <a:schemeClr val="bg1"/>
                  </a:gs>
                  <a:gs pos="1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userDrawn="1"/>
            </p:nvSpPr>
            <p:spPr>
              <a:xfrm>
                <a:off x="12700" y="3848100"/>
                <a:ext cx="9144000" cy="3008313"/>
              </a:xfrm>
              <a:prstGeom prst="rect">
                <a:avLst/>
              </a:prstGeom>
              <a:solidFill>
                <a:schemeClr val="bg1">
                  <a:lumMod val="9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8" name="Straight Connector 17"/>
            <p:cNvCxnSpPr/>
            <p:nvPr userDrawn="1">
              <p:custDataLst>
                <p:tags r:id="rId6"/>
              </p:custDataLst>
            </p:nvPr>
          </p:nvCxnSpPr>
          <p:spPr>
            <a:xfrm>
              <a:off x="-114856" y="3554413"/>
              <a:ext cx="9254067" cy="0"/>
            </a:xfrm>
            <a:prstGeom prst="line">
              <a:avLst/>
            </a:prstGeom>
            <a:ln>
              <a:gradFill flip="none" rotWithShape="1">
                <a:gsLst>
                  <a:gs pos="0">
                    <a:schemeClr val="bg1">
                      <a:lumMod val="95000"/>
                      <a:alpha val="0"/>
                    </a:schemeClr>
                  </a:gs>
                  <a:gs pos="53000">
                    <a:schemeClr val="bg1">
                      <a:lumMod val="95000"/>
                    </a:schemeClr>
                  </a:gs>
                  <a:gs pos="100000">
                    <a:schemeClr val="bg1">
                      <a:lumMod val="95000"/>
                      <a:alpha val="0"/>
                    </a:schemeClr>
                  </a:gs>
                </a:gsLst>
                <a:lin ang="0" scaled="1"/>
                <a:tileRect/>
              </a:gradFill>
            </a:ln>
            <a:effectLst>
              <a:outerShdw blurRad="40005" dist="19939" dir="5400000" sx="102000" sy="102000" algn="tl" rotWithShape="0">
                <a:srgbClr val="000000">
                  <a:alpha val="16000"/>
                </a:srgbClr>
              </a:outerShdw>
              <a:softEdge rad="12700"/>
            </a:effectLst>
          </p:spPr>
          <p:style>
            <a:lnRef idx="2">
              <a:schemeClr val="accent1"/>
            </a:lnRef>
            <a:fillRef idx="0">
              <a:schemeClr val="accent1"/>
            </a:fillRef>
            <a:effectRef idx="1">
              <a:schemeClr val="accent1"/>
            </a:effectRef>
            <a:fontRef idx="minor">
              <a:schemeClr val="tx1"/>
            </a:fontRef>
          </p:style>
        </p:cxnSp>
      </p:grpSp>
      <p:sp>
        <p:nvSpPr>
          <p:cNvPr id="4" name="Date Placeholder 3"/>
          <p:cNvSpPr>
            <a:spLocks noGrp="1"/>
          </p:cNvSpPr>
          <p:nvPr>
            <p:ph type="dt" sz="half" idx="2"/>
          </p:nvPr>
        </p:nvSpPr>
        <p:spPr>
          <a:xfrm>
            <a:off x="6600825"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Your footnote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2125"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E8A1A-EF06-42BD-8183-7D22FECA910D}" type="slidenum">
              <a:rPr lang="en-US" smtClean="0"/>
              <a:pPr/>
              <a:t>‹n.›</a:t>
            </a:fld>
            <a:r>
              <a:rPr lang="en-US" dirty="0" smtClean="0"/>
              <a:t>|</a:t>
            </a:r>
            <a:endParaRPr lang="en-US" dirty="0"/>
          </a:p>
        </p:txBody>
      </p:sp>
    </p:spTree>
    <p:extLst>
      <p:ext uri="{BB962C8B-B14F-4D97-AF65-F5344CB8AC3E}">
        <p14:creationId xmlns:p14="http://schemas.microsoft.com/office/powerpoint/2010/main" val="904998477"/>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B2C74B-5CFE-8C4A-81D0-212B6D461824}" type="datetimeFigureOut">
              <a:rPr lang="it-IT" smtClean="0">
                <a:solidFill>
                  <a:prstClr val="black">
                    <a:tint val="75000"/>
                  </a:prstClr>
                </a:solidFill>
                <a:latin typeface="Calibri"/>
              </a:rPr>
              <a:pPr defTabSz="457200"/>
              <a:t>24/03/14</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E08CFD-A1B8-2A40-8063-02D63F5701F1}" type="slidenum">
              <a:rPr lang="it-IT" smtClean="0">
                <a:solidFill>
                  <a:prstClr val="black">
                    <a:tint val="75000"/>
                  </a:prstClr>
                </a:solidFill>
                <a:latin typeface="Calibri"/>
              </a:rPr>
              <a:pPr defTabSz="457200"/>
              <a:t>‹n.›</a:t>
            </a:fld>
            <a:endParaRPr lang="it-IT">
              <a:solidFill>
                <a:prstClr val="black">
                  <a:tint val="75000"/>
                </a:prstClr>
              </a:solidFill>
              <a:latin typeface="Calibri"/>
            </a:endParaRPr>
          </a:p>
        </p:txBody>
      </p:sp>
    </p:spTree>
    <p:extLst>
      <p:ext uri="{BB962C8B-B14F-4D97-AF65-F5344CB8AC3E}">
        <p14:creationId xmlns:p14="http://schemas.microsoft.com/office/powerpoint/2010/main" val="125359289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cardveneto.it" TargetMode="External"/><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cardveneto.it" TargetMode="External"/><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cardveneto.it" TargetMode="External"/><Relationship Id="rId4"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www.cardveneto.it" TargetMode="External"/><Relationship Id="rId4"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www.cardveneto.it" TargetMode="External"/><Relationship Id="rId4"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hyperlink" Target="http://www.cardveneto.it" TargetMode="External"/><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5.jpeg"/><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tags" Target="../tags/tag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veneto.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veneto.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veneto.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veneto.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veneto.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hyperlink" Target="http://www.cardveneto.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rdveneto.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15637" y="5583066"/>
            <a:ext cx="8312726" cy="95410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600" dirty="0">
                <a:ln w="11430"/>
                <a:solidFill>
                  <a:srgbClr val="800000"/>
                </a:solidFill>
                <a:effectLst>
                  <a:outerShdw blurRad="76200" dist="50800" dir="5400000" algn="tl" rotWithShape="0">
                    <a:srgbClr val="000000">
                      <a:alpha val="65000"/>
                    </a:srgbClr>
                  </a:outerShdw>
                </a:effectLst>
                <a:latin typeface="Alpha"/>
                <a:cs typeface="Alpha"/>
              </a:rPr>
              <a:t>Tra il DIRE</a:t>
            </a:r>
            <a:r>
              <a:rPr lang="it-IT" sz="2800" b="1" spc="600" dirty="0">
                <a:ln w="17780" cmpd="sng">
                  <a:solidFill>
                    <a:srgbClr val="FFFFFF"/>
                  </a:solidFill>
                  <a:prstDash val="solid"/>
                  <a:miter lim="800000"/>
                </a:ln>
                <a:solidFill>
                  <a:srgbClr val="800000"/>
                </a:solidFill>
                <a:effectLst>
                  <a:outerShdw blurRad="50800" algn="tl" rotWithShape="0">
                    <a:srgbClr val="000000"/>
                  </a:outerShdw>
                </a:effectLst>
                <a:latin typeface="Alpha"/>
                <a:cs typeface="Alpha"/>
              </a:rPr>
              <a:t> </a:t>
            </a:r>
            <a:r>
              <a:rPr lang="it-IT" sz="2800" b="1" spc="600" dirty="0">
                <a:ln w="11430"/>
                <a:solidFill>
                  <a:srgbClr val="800000"/>
                </a:solidFill>
                <a:effectLst>
                  <a:outerShdw blurRad="76200" dist="50800" dir="5400000" algn="tl" rotWithShape="0">
                    <a:srgbClr val="000000">
                      <a:alpha val="65000"/>
                    </a:srgbClr>
                  </a:outerShdw>
                </a:effectLst>
                <a:latin typeface="Alpha"/>
                <a:cs typeface="Alpha"/>
              </a:rPr>
              <a:t>e il (WEL) FARE </a:t>
            </a:r>
            <a:endParaRPr lang="it-IT" sz="2800" b="1" spc="600" dirty="0" smtClean="0">
              <a:ln w="11430"/>
              <a:solidFill>
                <a:srgbClr val="800000"/>
              </a:solidFill>
              <a:effectLst>
                <a:outerShdw blurRad="76200" dist="50800" dir="5400000" algn="tl" rotWithShape="0">
                  <a:srgbClr val="000000">
                    <a:alpha val="65000"/>
                  </a:srgbClr>
                </a:outerShdw>
              </a:effectLst>
              <a:latin typeface="Alpha"/>
              <a:cs typeface="Alpha"/>
            </a:endParaRPr>
          </a:p>
          <a:p>
            <a:pPr algn="ctr"/>
            <a:r>
              <a:rPr lang="it-IT" sz="2800" b="1" spc="600" dirty="0" smtClean="0">
                <a:ln w="11430"/>
                <a:solidFill>
                  <a:srgbClr val="800000"/>
                </a:solidFill>
                <a:effectLst>
                  <a:outerShdw blurRad="76200" dist="50800" dir="5400000" algn="tl" rotWithShape="0">
                    <a:srgbClr val="000000">
                      <a:alpha val="65000"/>
                    </a:srgbClr>
                  </a:outerShdw>
                </a:effectLst>
                <a:latin typeface="Alpha"/>
                <a:cs typeface="Alpha"/>
              </a:rPr>
              <a:t>il </a:t>
            </a:r>
            <a:r>
              <a:rPr lang="it-IT" sz="2800" b="1" spc="600" dirty="0">
                <a:ln w="11430"/>
                <a:solidFill>
                  <a:srgbClr val="FFFF00"/>
                </a:solidFill>
                <a:effectLst>
                  <a:outerShdw blurRad="76200" dist="50800" dir="5400000" algn="tl" rotWithShape="0">
                    <a:srgbClr val="000000">
                      <a:alpha val="65000"/>
                    </a:srgbClr>
                  </a:outerShdw>
                </a:effectLst>
                <a:latin typeface="Alpha"/>
                <a:cs typeface="Alpha"/>
              </a:rPr>
              <a:t>BE</a:t>
            </a:r>
            <a:r>
              <a:rPr lang="it-IT" sz="2800" b="1" spc="600" dirty="0">
                <a:ln w="11430"/>
                <a:solidFill>
                  <a:srgbClr val="800000"/>
                </a:solidFill>
                <a:effectLst>
                  <a:outerShdw blurRad="76200" dist="50800" dir="5400000" algn="tl" rotWithShape="0">
                    <a:srgbClr val="000000">
                      <a:alpha val="65000"/>
                    </a:srgbClr>
                  </a:outerShdw>
                </a:effectLst>
                <a:latin typeface="Alpha"/>
                <a:cs typeface="Alpha"/>
              </a:rPr>
              <a:t>NE </a:t>
            </a:r>
            <a:r>
              <a:rPr lang="it-IT" sz="2800" b="1" spc="600" dirty="0">
                <a:ln w="11430"/>
                <a:solidFill>
                  <a:srgbClr val="000090"/>
                </a:solidFill>
                <a:effectLst>
                  <a:outerShdw blurRad="76200" dist="50800" dir="5400000" algn="tl" rotWithShape="0">
                    <a:srgbClr val="000000">
                      <a:alpha val="65000"/>
                    </a:srgbClr>
                  </a:outerShdw>
                </a:effectLst>
                <a:latin typeface="Alpha"/>
                <a:cs typeface="Alpha"/>
              </a:rPr>
              <a:t>SA</a:t>
            </a:r>
            <a:r>
              <a:rPr lang="it-IT" sz="2800" b="1" spc="600" dirty="0">
                <a:ln w="11430"/>
                <a:solidFill>
                  <a:srgbClr val="800000"/>
                </a:solidFill>
                <a:effectLst>
                  <a:outerShdw blurRad="76200" dist="50800" dir="5400000" algn="tl" rotWithShape="0">
                    <a:srgbClr val="000000">
                      <a:alpha val="65000"/>
                    </a:srgbClr>
                  </a:outerShdw>
                </a:effectLst>
                <a:latin typeface="Alpha"/>
                <a:cs typeface="Alpha"/>
              </a:rPr>
              <a:t>LU</a:t>
            </a:r>
            <a:r>
              <a:rPr lang="it-IT" sz="2800" b="1" spc="600" dirty="0">
                <a:ln w="11430"/>
                <a:solidFill>
                  <a:srgbClr val="0D65AC"/>
                </a:solidFill>
                <a:effectLst>
                  <a:outerShdw blurRad="76200" dist="50800" dir="5400000" algn="tl" rotWithShape="0">
                    <a:srgbClr val="000000">
                      <a:alpha val="65000"/>
                    </a:srgbClr>
                  </a:outerShdw>
                </a:effectLst>
                <a:latin typeface="Alpha"/>
                <a:cs typeface="Alpha"/>
              </a:rPr>
              <a:t>TE</a:t>
            </a:r>
            <a:r>
              <a:rPr lang="it-IT" sz="2800" b="1" spc="600" dirty="0">
                <a:ln w="11430"/>
                <a:solidFill>
                  <a:srgbClr val="800000"/>
                </a:solidFill>
                <a:effectLst>
                  <a:outerShdw blurRad="76200" dist="50800" dir="5400000" algn="tl" rotWithShape="0">
                    <a:srgbClr val="000000">
                      <a:alpha val="65000"/>
                    </a:srgbClr>
                  </a:outerShdw>
                </a:effectLst>
                <a:latin typeface="Alpha"/>
                <a:cs typeface="Alpha"/>
              </a:rPr>
              <a:t> da </a:t>
            </a:r>
            <a:r>
              <a:rPr lang="it-IT" sz="2800" b="1" spc="600" dirty="0">
                <a:ln w="11430"/>
                <a:solidFill>
                  <a:srgbClr val="000090"/>
                </a:solidFill>
                <a:effectLst>
                  <a:outerShdw blurRad="76200" dist="50800" dir="5400000" algn="tl" rotWithShape="0">
                    <a:srgbClr val="000000">
                      <a:alpha val="65000"/>
                    </a:srgbClr>
                  </a:outerShdw>
                </a:effectLst>
                <a:latin typeface="Alpha"/>
                <a:cs typeface="Alpha"/>
              </a:rPr>
              <a:t>LI</a:t>
            </a:r>
            <a:r>
              <a:rPr lang="it-IT" sz="2800" b="1" spc="600" dirty="0">
                <a:ln w="11430"/>
                <a:solidFill>
                  <a:srgbClr val="800000"/>
                </a:solidFill>
                <a:effectLst>
                  <a:outerShdw blurRad="76200" dist="50800" dir="5400000" algn="tl" rotWithShape="0">
                    <a:srgbClr val="000000">
                      <a:alpha val="65000"/>
                    </a:srgbClr>
                  </a:outerShdw>
                </a:effectLst>
                <a:latin typeface="Alpha"/>
                <a:cs typeface="Alpha"/>
              </a:rPr>
              <a:t>BE</a:t>
            </a:r>
            <a:r>
              <a:rPr lang="it-IT" sz="2800" b="1" spc="600" dirty="0">
                <a:ln w="11430"/>
                <a:solidFill>
                  <a:srgbClr val="FFFF00"/>
                </a:solidFill>
                <a:effectLst>
                  <a:outerShdw blurRad="76200" dist="50800" dir="5400000" algn="tl" rotWithShape="0">
                    <a:srgbClr val="000000">
                      <a:alpha val="65000"/>
                    </a:srgbClr>
                  </a:outerShdw>
                </a:effectLst>
                <a:latin typeface="Alpha"/>
                <a:cs typeface="Alpha"/>
              </a:rPr>
              <a:t>RA</a:t>
            </a:r>
            <a:r>
              <a:rPr lang="it-IT" sz="2800" b="1" spc="600" dirty="0">
                <a:ln w="11430"/>
                <a:solidFill>
                  <a:srgbClr val="0D65AC"/>
                </a:solidFill>
                <a:effectLst>
                  <a:outerShdw blurRad="76200" dist="50800" dir="5400000" algn="tl" rotWithShape="0">
                    <a:srgbClr val="000000">
                      <a:alpha val="65000"/>
                    </a:srgbClr>
                  </a:outerShdw>
                </a:effectLst>
                <a:latin typeface="Alpha"/>
                <a:cs typeface="Alpha"/>
              </a:rPr>
              <a:t>RE</a:t>
            </a:r>
          </a:p>
        </p:txBody>
      </p:sp>
      <p:sp>
        <p:nvSpPr>
          <p:cNvPr id="17" name="Title 1"/>
          <p:cNvSpPr>
            <a:spLocks noGrp="1"/>
          </p:cNvSpPr>
          <p:nvPr>
            <p:ph type="title"/>
          </p:nvPr>
        </p:nvSpPr>
        <p:spPr>
          <a:xfrm>
            <a:off x="628650" y="0"/>
            <a:ext cx="7886700" cy="1177753"/>
          </a:xfrm>
        </p:spPr>
        <p:txBody>
          <a:bodyPr/>
          <a:lstStyle/>
          <a:p>
            <a:pPr>
              <a:lnSpc>
                <a:spcPct val="90000"/>
              </a:lnSpc>
            </a:pPr>
            <a:r>
              <a:rPr lang="en-US" sz="3600" spc="300" dirty="0" smtClean="0">
                <a:solidFill>
                  <a:srgbClr val="800000"/>
                </a:solidFill>
              </a:rPr>
              <a:t>XI° CONGRESSO CARD VENETO</a:t>
            </a:r>
            <a:br>
              <a:rPr lang="en-US" sz="3600" spc="300" dirty="0" smtClean="0">
                <a:solidFill>
                  <a:srgbClr val="800000"/>
                </a:solidFill>
              </a:rPr>
            </a:br>
            <a:r>
              <a:rPr lang="en-US" sz="2200" i="1" dirty="0" smtClean="0">
                <a:solidFill>
                  <a:srgbClr val="0D65AC"/>
                </a:solidFill>
              </a:rPr>
              <a:t>presso</a:t>
            </a:r>
            <a:r>
              <a:rPr lang="en-US" sz="2200" i="1" dirty="0">
                <a:solidFill>
                  <a:srgbClr val="0D65AC"/>
                </a:solidFill>
              </a:rPr>
              <a:t> Accademia </a:t>
            </a:r>
            <a:r>
              <a:rPr lang="en-US" sz="2200" i="1" dirty="0" err="1" smtClean="0">
                <a:solidFill>
                  <a:srgbClr val="0D65AC"/>
                </a:solidFill>
              </a:rPr>
              <a:t>Galileiana</a:t>
            </a:r>
            <a:r>
              <a:rPr lang="en-US" sz="2200" i="1" dirty="0" smtClean="0">
                <a:solidFill>
                  <a:srgbClr val="0D65AC"/>
                </a:solidFill>
              </a:rPr>
              <a:t> di </a:t>
            </a:r>
            <a:r>
              <a:rPr lang="en-US" sz="2200" i="1" dirty="0" err="1">
                <a:solidFill>
                  <a:srgbClr val="0D65AC"/>
                </a:solidFill>
              </a:rPr>
              <a:t>Scienze</a:t>
            </a:r>
            <a:r>
              <a:rPr lang="en-US" sz="2200" i="1" dirty="0">
                <a:solidFill>
                  <a:srgbClr val="0D65AC"/>
                </a:solidFill>
              </a:rPr>
              <a:t> </a:t>
            </a:r>
            <a:r>
              <a:rPr lang="en-US" sz="2200" i="1" dirty="0" err="1" smtClean="0">
                <a:solidFill>
                  <a:srgbClr val="0D65AC"/>
                </a:solidFill>
              </a:rPr>
              <a:t>Lettere</a:t>
            </a:r>
            <a:r>
              <a:rPr lang="en-US" sz="2200" i="1" dirty="0" smtClean="0">
                <a:solidFill>
                  <a:srgbClr val="0D65AC"/>
                </a:solidFill>
              </a:rPr>
              <a:t> </a:t>
            </a:r>
            <a:r>
              <a:rPr lang="en-US" sz="2200" i="1" dirty="0" err="1">
                <a:solidFill>
                  <a:srgbClr val="0D65AC"/>
                </a:solidFill>
              </a:rPr>
              <a:t>ed</a:t>
            </a:r>
            <a:r>
              <a:rPr lang="en-US" sz="2200" i="1" dirty="0">
                <a:solidFill>
                  <a:srgbClr val="0D65AC"/>
                </a:solidFill>
              </a:rPr>
              <a:t>  </a:t>
            </a:r>
            <a:r>
              <a:rPr lang="en-US" sz="2200" i="1" dirty="0" err="1" smtClean="0">
                <a:solidFill>
                  <a:srgbClr val="0D65AC"/>
                </a:solidFill>
              </a:rPr>
              <a:t>Arti</a:t>
            </a:r>
            <a:r>
              <a:rPr lang="en-US" sz="2200" i="1" dirty="0" smtClean="0">
                <a:solidFill>
                  <a:srgbClr val="0D65AC"/>
                </a:solidFill>
              </a:rPr>
              <a:t> </a:t>
            </a:r>
            <a:br>
              <a:rPr lang="en-US" sz="2200" i="1" dirty="0" smtClean="0">
                <a:solidFill>
                  <a:srgbClr val="0D65AC"/>
                </a:solidFill>
              </a:rPr>
            </a:br>
            <a:r>
              <a:rPr lang="en-US" sz="2000" dirty="0" smtClean="0">
                <a:solidFill>
                  <a:srgbClr val="FF6600"/>
                </a:solidFill>
              </a:rPr>
              <a:t>Via </a:t>
            </a:r>
            <a:r>
              <a:rPr lang="en-US" sz="2000" dirty="0">
                <a:solidFill>
                  <a:srgbClr val="FF6600"/>
                </a:solidFill>
              </a:rPr>
              <a:t>Accademia, </a:t>
            </a:r>
            <a:r>
              <a:rPr lang="en-US" sz="2000" dirty="0" smtClean="0">
                <a:solidFill>
                  <a:srgbClr val="FF6600"/>
                </a:solidFill>
              </a:rPr>
              <a:t>7  -PADOVA-</a:t>
            </a:r>
            <a:endParaRPr lang="en-US" sz="3600" dirty="0">
              <a:solidFill>
                <a:srgbClr val="FF6600"/>
              </a:solidFill>
            </a:endParaRPr>
          </a:p>
        </p:txBody>
      </p:sp>
      <p:pic>
        <p:nvPicPr>
          <p:cNvPr id="19" name="Immagine 18" descr="LOGO SCELTO con fispeos.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77" y="2244320"/>
            <a:ext cx="1981392" cy="1531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magine 19"/>
          <p:cNvPicPr>
            <a:picLocks noChangeAspect="1"/>
          </p:cNvPicPr>
          <p:nvPr/>
        </p:nvPicPr>
        <p:blipFill>
          <a:blip r:embed="rId3"/>
          <a:stretch>
            <a:fillRect/>
          </a:stretch>
        </p:blipFill>
        <p:spPr>
          <a:xfrm>
            <a:off x="6733913" y="3127390"/>
            <a:ext cx="1799996" cy="1788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ttangolo 1"/>
          <p:cNvSpPr/>
          <p:nvPr/>
        </p:nvSpPr>
        <p:spPr>
          <a:xfrm rot="324382">
            <a:off x="3332876" y="4396654"/>
            <a:ext cx="1959273" cy="297124"/>
          </a:xfrm>
          <a:prstGeom prst="rect">
            <a:avLst/>
          </a:prstGeom>
        </p:spPr>
        <p:txBody>
          <a:bodyPr wrap="none">
            <a:prstTxWarp prst="textDeflateTop">
              <a:avLst/>
            </a:prstTxWarp>
            <a:spAutoFit/>
          </a:bodyPr>
          <a:lstStyle/>
          <a:p>
            <a:r>
              <a:rPr lang="it-IT" b="1" i="1" dirty="0">
                <a:solidFill>
                  <a:schemeClr val="bg1"/>
                </a:solidFill>
                <a:latin typeface="Academy Engraved LET"/>
                <a:cs typeface="Academy Engraved LET"/>
              </a:rPr>
              <a:t>COSTITUZIONE</a:t>
            </a:r>
            <a:r>
              <a:rPr lang="it-IT" sz="1100" spc="690" normalizeH="1" dirty="0">
                <a:solidFill>
                  <a:srgbClr val="8787D1"/>
                </a:solidFill>
                <a:latin typeface="American Typewriter"/>
                <a:cs typeface="American Typewriter"/>
              </a:rPr>
              <a:t> </a:t>
            </a:r>
            <a:endParaRPr lang="it-IT" dirty="0">
              <a:solidFill>
                <a:srgbClr val="8787D1"/>
              </a:solidFill>
              <a:latin typeface="American Typewriter"/>
              <a:cs typeface="American Typewriter"/>
            </a:endParaRPr>
          </a:p>
        </p:txBody>
      </p:sp>
      <p:sp>
        <p:nvSpPr>
          <p:cNvPr id="10" name="Rettangolo 9"/>
          <p:cNvSpPr/>
          <p:nvPr/>
        </p:nvSpPr>
        <p:spPr>
          <a:xfrm>
            <a:off x="6645103" y="1865445"/>
            <a:ext cx="1922922" cy="954107"/>
          </a:xfrm>
          <a:prstGeom prst="rect">
            <a:avLst/>
          </a:prstGeom>
        </p:spPr>
        <p:txBody>
          <a:bodyPr wrap="none">
            <a:spAutoFit/>
          </a:bodyPr>
          <a:lstStyle/>
          <a:p>
            <a:pPr algn="ctr"/>
            <a:r>
              <a:rPr lang="en-US" sz="2000" i="1" dirty="0" smtClean="0">
                <a:solidFill>
                  <a:srgbClr val="800000"/>
                </a:solidFill>
              </a:rPr>
              <a:t>Lunedì</a:t>
            </a:r>
            <a:r>
              <a:rPr lang="en-US" sz="2000" dirty="0" smtClean="0">
                <a:solidFill>
                  <a:srgbClr val="FF0000"/>
                </a:solidFill>
              </a:rPr>
              <a:t> </a:t>
            </a:r>
          </a:p>
          <a:p>
            <a:pPr algn="ctr"/>
            <a:r>
              <a:rPr lang="en-US" sz="2000" dirty="0" smtClean="0">
                <a:solidFill>
                  <a:srgbClr val="800000"/>
                </a:solidFill>
              </a:rPr>
              <a:t>07 </a:t>
            </a:r>
            <a:r>
              <a:rPr lang="en-US" sz="2000" dirty="0">
                <a:solidFill>
                  <a:srgbClr val="800000"/>
                </a:solidFill>
              </a:rPr>
              <a:t>APRILE </a:t>
            </a:r>
            <a:r>
              <a:rPr lang="en-US" sz="2000" dirty="0" smtClean="0">
                <a:solidFill>
                  <a:srgbClr val="800000"/>
                </a:solidFill>
              </a:rPr>
              <a:t>2014</a:t>
            </a:r>
          </a:p>
          <a:p>
            <a:pPr algn="ctr"/>
            <a:r>
              <a:rPr lang="en-US" sz="1600" dirty="0" smtClean="0">
                <a:solidFill>
                  <a:srgbClr val="800000"/>
                </a:solidFill>
              </a:rPr>
              <a:t>Ore 9.00 – Ore 18.00</a:t>
            </a:r>
            <a:endParaRPr lang="en-US" sz="1600" dirty="0">
              <a:solidFill>
                <a:srgbClr val="800000"/>
              </a:solidFill>
            </a:endParaRPr>
          </a:p>
        </p:txBody>
      </p:sp>
      <p:pic>
        <p:nvPicPr>
          <p:cNvPr id="11" name="Segnaposto contenuto 6" descr="Milly.jpg"/>
          <p:cNvPicPr>
            <a:picLocks noChangeAspect="1"/>
          </p:cNvPicPr>
          <p:nvPr/>
        </p:nvPicPr>
        <p:blipFill rotWithShape="1">
          <a:blip r:embed="rId4">
            <a:extLst>
              <a:ext uri="{28A0092B-C50C-407E-A947-70E740481C1C}">
                <a14:useLocalDpi xmlns:a14="http://schemas.microsoft.com/office/drawing/2010/main" val="0"/>
              </a:ext>
            </a:extLst>
          </a:blip>
          <a:srcRect l="-477" t="1959" r="576"/>
          <a:stretch/>
        </p:blipFill>
        <p:spPr>
          <a:xfrm>
            <a:off x="3135872" y="1694274"/>
            <a:ext cx="2566293" cy="3599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7899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spc="300" dirty="0" smtClean="0">
                <a:solidFill>
                  <a:srgbClr val="124234"/>
                </a:solidFill>
              </a:rPr>
              <a:t>RIFORMARE SENZA RIFORMA?</a:t>
            </a:r>
            <a:br>
              <a:rPr lang="it-IT" sz="3200" spc="300" dirty="0" smtClean="0">
                <a:solidFill>
                  <a:srgbClr val="124234"/>
                </a:solidFill>
              </a:rPr>
            </a:br>
            <a:r>
              <a:rPr lang="it-IT" sz="3200" spc="300" dirty="0" smtClean="0">
                <a:solidFill>
                  <a:srgbClr val="124234"/>
                </a:solidFill>
              </a:rPr>
              <a:t>RIFORMA SENZA RIFORMATORI?</a:t>
            </a:r>
            <a:endParaRPr lang="it-IT" sz="3200" spc="300" dirty="0">
              <a:solidFill>
                <a:srgbClr val="124234"/>
              </a:solidFill>
            </a:endParaRPr>
          </a:p>
        </p:txBody>
      </p:sp>
      <p:sp>
        <p:nvSpPr>
          <p:cNvPr id="7" name="Titolo 6"/>
          <p:cNvSpPr txBox="1">
            <a:spLocks noGrp="1"/>
          </p:cNvSpPr>
          <p:nvPr>
            <p:ph sz="half" idx="2"/>
          </p:nvPr>
        </p:nvSpPr>
        <p:spPr>
          <a:xfrm>
            <a:off x="4611564" y="2077179"/>
            <a:ext cx="4038600" cy="3791808"/>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r>
              <a:rPr lang="it-IT" dirty="0"/>
              <a:t>IVAN CAVICCHI</a:t>
            </a:r>
          </a:p>
          <a:p>
            <a:r>
              <a:rPr lang="it-IT" sz="2000" dirty="0"/>
              <a:t>QUESTIONI DA </a:t>
            </a:r>
            <a:r>
              <a:rPr lang="it-IT" sz="2000" dirty="0" smtClean="0"/>
              <a:t>AFFRONTARE</a:t>
            </a:r>
          </a:p>
          <a:p>
            <a:endParaRPr lang="it-IT" sz="1200" dirty="0"/>
          </a:p>
          <a:p>
            <a:pPr marL="0" indent="0">
              <a:lnSpc>
                <a:spcPct val="110000"/>
              </a:lnSpc>
              <a:tabLst>
                <a:tab pos="0" algn="l"/>
              </a:tabLst>
            </a:pPr>
            <a:r>
              <a:rPr lang="it-IT" dirty="0" smtClean="0"/>
              <a:t>COME EVITARE </a:t>
            </a:r>
          </a:p>
          <a:p>
            <a:pPr marL="0" indent="0">
              <a:lnSpc>
                <a:spcPct val="110000"/>
              </a:lnSpc>
              <a:tabLst>
                <a:tab pos="0" algn="l"/>
              </a:tabLst>
            </a:pPr>
            <a:r>
              <a:rPr lang="it-IT" i="1" dirty="0" smtClean="0">
                <a:solidFill>
                  <a:srgbClr val="FF0000"/>
                </a:solidFill>
              </a:rPr>
              <a:t>DI RIFORMARE </a:t>
            </a:r>
          </a:p>
          <a:p>
            <a:pPr marL="0" indent="0">
              <a:lnSpc>
                <a:spcPct val="110000"/>
              </a:lnSpc>
              <a:tabLst>
                <a:tab pos="0" algn="l"/>
              </a:tabLst>
            </a:pPr>
            <a:r>
              <a:rPr lang="it-IT" dirty="0" smtClean="0">
                <a:solidFill>
                  <a:srgbClr val="000090"/>
                </a:solidFill>
              </a:rPr>
              <a:t>per mantenere </a:t>
            </a:r>
          </a:p>
          <a:p>
            <a:pPr marL="0" indent="0">
              <a:lnSpc>
                <a:spcPct val="110000"/>
              </a:lnSpc>
              <a:tabLst>
                <a:tab pos="0" algn="l"/>
              </a:tabLst>
            </a:pPr>
            <a:r>
              <a:rPr lang="it-IT" dirty="0" smtClean="0">
                <a:solidFill>
                  <a:srgbClr val="000090"/>
                </a:solidFill>
              </a:rPr>
              <a:t>lo status quo?</a:t>
            </a:r>
          </a:p>
          <a:p>
            <a:pPr marL="0" indent="0">
              <a:lnSpc>
                <a:spcPct val="110000"/>
              </a:lnSpc>
            </a:pPr>
            <a:r>
              <a:rPr lang="it-IT" i="1" dirty="0" smtClean="0">
                <a:solidFill>
                  <a:srgbClr val="FF0000"/>
                </a:solidFill>
              </a:rPr>
              <a:t>… DI DIRE DI RIFORMARE </a:t>
            </a:r>
          </a:p>
          <a:p>
            <a:pPr marL="0" indent="0">
              <a:lnSpc>
                <a:spcPct val="110000"/>
              </a:lnSpc>
            </a:pPr>
            <a:r>
              <a:rPr lang="it-IT" dirty="0" smtClean="0">
                <a:solidFill>
                  <a:srgbClr val="000090"/>
                </a:solidFill>
              </a:rPr>
              <a:t>senza fare </a:t>
            </a:r>
            <a:r>
              <a:rPr lang="it-IT" dirty="0" err="1" smtClean="0">
                <a:solidFill>
                  <a:srgbClr val="000090"/>
                </a:solidFill>
              </a:rPr>
              <a:t>RicercAzione</a:t>
            </a:r>
            <a:r>
              <a:rPr lang="it-IT" dirty="0">
                <a:solidFill>
                  <a:srgbClr val="000090"/>
                </a:solidFill>
              </a:rPr>
              <a:t> </a:t>
            </a:r>
            <a:endParaRPr lang="it-IT" dirty="0" smtClean="0">
              <a:solidFill>
                <a:srgbClr val="000090"/>
              </a:solidFill>
            </a:endParaRPr>
          </a:p>
          <a:p>
            <a:pPr marL="0" indent="0">
              <a:lnSpc>
                <a:spcPct val="110000"/>
              </a:lnSpc>
            </a:pPr>
            <a:r>
              <a:rPr lang="it-IT" dirty="0" smtClean="0">
                <a:solidFill>
                  <a:srgbClr val="000090"/>
                </a:solidFill>
              </a:rPr>
              <a:t>e promuovere </a:t>
            </a:r>
            <a:r>
              <a:rPr lang="it-IT" dirty="0" err="1" smtClean="0">
                <a:solidFill>
                  <a:srgbClr val="000090"/>
                </a:solidFill>
              </a:rPr>
              <a:t>PartecipAzione</a:t>
            </a:r>
            <a:r>
              <a:rPr lang="it-IT" dirty="0" smtClean="0">
                <a:solidFill>
                  <a:srgbClr val="000090"/>
                </a:solidFill>
              </a:rPr>
              <a:t>?</a:t>
            </a:r>
            <a:endParaRPr lang="it-IT" dirty="0">
              <a:solidFill>
                <a:srgbClr val="000090"/>
              </a:solidFill>
            </a:endParaRPr>
          </a:p>
        </p:txBody>
      </p:sp>
      <p:pic>
        <p:nvPicPr>
          <p:cNvPr id="10" name="Segnaposto contenuto 9" descr="IVAN Cavicchi.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33" t="15906" r="411" b="5583"/>
          <a:stretch/>
        </p:blipFill>
        <p:spPr>
          <a:xfrm>
            <a:off x="1294511" y="1550798"/>
            <a:ext cx="2159996" cy="2544497"/>
          </a:xfrm>
        </p:spPr>
      </p:pic>
      <p:pic>
        <p:nvPicPr>
          <p:cNvPr id="11" name="Segnaposto contenuto 4" descr="Cambia-Mente.png"/>
          <p:cNvPicPr>
            <a:picLocks noChangeAspect="1"/>
          </p:cNvPicPr>
          <p:nvPr/>
        </p:nvPicPr>
        <p:blipFill rotWithShape="1">
          <a:blip r:embed="rId3">
            <a:extLst>
              <a:ext uri="{28A0092B-C50C-407E-A947-70E740481C1C}">
                <a14:useLocalDpi xmlns:a14="http://schemas.microsoft.com/office/drawing/2010/main" val="0"/>
              </a:ext>
            </a:extLst>
          </a:blip>
          <a:srcRect t="749" b="1085"/>
          <a:stretch/>
        </p:blipFill>
        <p:spPr>
          <a:xfrm>
            <a:off x="823573" y="4139534"/>
            <a:ext cx="3239987" cy="2116010"/>
          </a:xfrm>
          <a:prstGeom prst="rect">
            <a:avLst/>
          </a:prstGeom>
        </p:spPr>
      </p:pic>
      <p:sp>
        <p:nvSpPr>
          <p:cNvPr id="12" name="Segnaposto data 2"/>
          <p:cNvSpPr>
            <a:spLocks noGrp="1"/>
          </p:cNvSpPr>
          <p:nvPr>
            <p:ph type="dt" sz="half" idx="10"/>
          </p:nvPr>
        </p:nvSpPr>
        <p:spPr>
          <a:xfrm>
            <a:off x="6600825" y="6356351"/>
            <a:ext cx="2057400" cy="365125"/>
          </a:xfrm>
        </p:spPr>
        <p:txBody>
          <a:bodyPr/>
          <a:lstStyle/>
          <a:p>
            <a:pPr algn="r"/>
            <a:r>
              <a:rPr lang="en-US" dirty="0" smtClean="0">
                <a:hlinkClick r:id="rId4"/>
              </a:rPr>
              <a:t>www.cardveneto.it</a:t>
            </a:r>
            <a:endParaRPr lang="en-US" dirty="0" smtClean="0"/>
          </a:p>
        </p:txBody>
      </p:sp>
      <p:sp>
        <p:nvSpPr>
          <p:cNvPr id="13" name="Segnaposto numero diapositiva 4"/>
          <p:cNvSpPr>
            <a:spLocks noGrp="1"/>
          </p:cNvSpPr>
          <p:nvPr>
            <p:ph type="sldNum" sz="quarter" idx="12"/>
          </p:nvPr>
        </p:nvSpPr>
        <p:spPr>
          <a:xfrm>
            <a:off x="492125" y="6356351"/>
            <a:ext cx="2057400" cy="365125"/>
          </a:xfrm>
        </p:spPr>
        <p:txBody>
          <a:bodyPr/>
          <a:lstStyle/>
          <a:p>
            <a:pPr algn="l"/>
            <a:fld id="{AACE8A1A-EF06-42BD-8183-7D22FECA910D}" type="slidenum">
              <a:rPr lang="en-US" smtClean="0"/>
              <a:pPr algn="l"/>
              <a:t>10</a:t>
            </a:fld>
            <a:r>
              <a:rPr lang="en-US" smtClean="0"/>
              <a:t>|</a:t>
            </a:r>
            <a:endParaRPr lang="en-US" dirty="0"/>
          </a:p>
        </p:txBody>
      </p:sp>
      <p:sp>
        <p:nvSpPr>
          <p:cNvPr id="14" name="Segnaposto piè di pagina 3"/>
          <p:cNvSpPr txBox="1">
            <a:spLocks/>
          </p:cNvSpPr>
          <p:nvPr/>
        </p:nvSpPr>
        <p:spPr>
          <a:xfrm flipH="1">
            <a:off x="3013630" y="640251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140853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5"/>
          <p:cNvPicPr>
            <a:picLocks noChangeAspect="1"/>
          </p:cNvPicPr>
          <p:nvPr/>
        </p:nvPicPr>
        <p:blipFill rotWithShape="1">
          <a:blip r:embed="rId2"/>
          <a:srcRect t="2002" b="706"/>
          <a:stretch/>
        </p:blipFill>
        <p:spPr>
          <a:xfrm>
            <a:off x="1301201" y="3666401"/>
            <a:ext cx="2879987" cy="2801999"/>
          </a:xfrm>
          <a:prstGeom prst="rect">
            <a:avLst/>
          </a:prstGeom>
        </p:spPr>
      </p:pic>
      <p:sp>
        <p:nvSpPr>
          <p:cNvPr id="2" name="Titolo 1"/>
          <p:cNvSpPr>
            <a:spLocks noGrp="1"/>
          </p:cNvSpPr>
          <p:nvPr>
            <p:ph type="title"/>
          </p:nvPr>
        </p:nvSpPr>
        <p:spPr/>
        <p:txBody>
          <a:bodyPr>
            <a:noAutofit/>
          </a:bodyPr>
          <a:lstStyle/>
          <a:p>
            <a:r>
              <a:rPr lang="it-IT" sz="3200" dirty="0" smtClean="0">
                <a:solidFill>
                  <a:srgbClr val="124234"/>
                </a:solidFill>
              </a:rPr>
              <a:t>COME VALUTARE GOVERNANDO </a:t>
            </a:r>
            <a:br>
              <a:rPr lang="it-IT" sz="3200" dirty="0" smtClean="0">
                <a:solidFill>
                  <a:srgbClr val="124234"/>
                </a:solidFill>
              </a:rPr>
            </a:br>
            <a:r>
              <a:rPr lang="it-IT" sz="3200" dirty="0" smtClean="0">
                <a:solidFill>
                  <a:srgbClr val="124234"/>
                </a:solidFill>
              </a:rPr>
              <a:t>E COME GOVERNARE LA VALUTAZIONE?</a:t>
            </a:r>
            <a:endParaRPr lang="it-IT" sz="3200" dirty="0">
              <a:solidFill>
                <a:srgbClr val="124234"/>
              </a:solidFill>
            </a:endParaRPr>
          </a:p>
        </p:txBody>
      </p:sp>
      <p:sp>
        <p:nvSpPr>
          <p:cNvPr id="7" name="Titolo 6"/>
          <p:cNvSpPr txBox="1">
            <a:spLocks noGrp="1"/>
          </p:cNvSpPr>
          <p:nvPr>
            <p:ph sz="half" idx="2"/>
          </p:nvPr>
        </p:nvSpPr>
        <p:spPr>
          <a:xfrm>
            <a:off x="4611564" y="1649364"/>
            <a:ext cx="4104000" cy="4647427"/>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r>
              <a:rPr lang="it-IT" dirty="0" smtClean="0"/>
              <a:t>SABINA NUTI</a:t>
            </a:r>
            <a:endParaRPr lang="it-IT" dirty="0"/>
          </a:p>
          <a:p>
            <a:r>
              <a:rPr lang="it-IT" sz="2000" dirty="0"/>
              <a:t>QUESTIONI DA </a:t>
            </a:r>
            <a:r>
              <a:rPr lang="it-IT" sz="2000" dirty="0" smtClean="0"/>
              <a:t>AFFRONTARE</a:t>
            </a:r>
            <a:endParaRPr lang="it-IT" sz="1400" dirty="0"/>
          </a:p>
          <a:p>
            <a:pPr marL="0" indent="0" algn="just"/>
            <a:r>
              <a:rPr lang="it-IT" sz="1800" dirty="0" smtClean="0"/>
              <a:t>La differenza tra valutazioni programmatorie</a:t>
            </a:r>
            <a:r>
              <a:rPr lang="it-IT" sz="1800" dirty="0"/>
              <a:t>, gestionali </a:t>
            </a:r>
            <a:r>
              <a:rPr lang="it-IT" sz="1800" dirty="0" smtClean="0"/>
              <a:t>e assistenziali.</a:t>
            </a:r>
            <a:endParaRPr lang="it-IT" sz="1800" dirty="0"/>
          </a:p>
          <a:p>
            <a:pPr marL="0" indent="0" algn="just"/>
            <a:r>
              <a:rPr lang="it-IT" sz="1800" dirty="0"/>
              <a:t>I livelli di socializzazione delle diverse tipologie di valutazioni: diritti e doveri inter Istituzionali, tra Aziende e Comunità </a:t>
            </a:r>
            <a:r>
              <a:rPr lang="it-IT" sz="1800" dirty="0" smtClean="0"/>
              <a:t>Locali.</a:t>
            </a:r>
            <a:endParaRPr lang="it-IT" sz="1800" dirty="0"/>
          </a:p>
          <a:p>
            <a:pPr algn="l">
              <a:buFont typeface="Arial"/>
              <a:buChar char="•"/>
            </a:pPr>
            <a:r>
              <a:rPr lang="it-IT" sz="1800" dirty="0">
                <a:solidFill>
                  <a:srgbClr val="000090"/>
                </a:solidFill>
              </a:rPr>
              <a:t>Come valutare evitando di sapere già cosa deve risultare?</a:t>
            </a:r>
          </a:p>
          <a:p>
            <a:pPr algn="l">
              <a:buFont typeface="Arial"/>
              <a:buChar char="•"/>
            </a:pPr>
            <a:r>
              <a:rPr lang="it-IT" sz="1800" dirty="0"/>
              <a:t>Come governare senza delega alla valutazione e/o su valutazioni scarsamente (non) conosciute</a:t>
            </a:r>
            <a:r>
              <a:rPr lang="it-IT" sz="1800" dirty="0" smtClean="0"/>
              <a:t>?</a:t>
            </a:r>
            <a:endParaRPr lang="it-IT" sz="1800" dirty="0"/>
          </a:p>
          <a:p>
            <a:pPr marL="0" indent="0" algn="just"/>
            <a:r>
              <a:rPr lang="it-IT" sz="1800" dirty="0">
                <a:solidFill>
                  <a:srgbClr val="000090"/>
                </a:solidFill>
              </a:rPr>
              <a:t>Attualità e peculiarità delle Valutazioni e delle forme di governo clinico Distrettuali </a:t>
            </a:r>
            <a:r>
              <a:rPr lang="it-IT" sz="1800" dirty="0" smtClean="0">
                <a:solidFill>
                  <a:srgbClr val="000090"/>
                </a:solidFill>
              </a:rPr>
              <a:t>Territoriali</a:t>
            </a:r>
            <a:endParaRPr lang="it-IT" sz="1800" dirty="0">
              <a:solidFill>
                <a:srgbClr val="000090"/>
              </a:solidFill>
            </a:endParaRPr>
          </a:p>
        </p:txBody>
      </p:sp>
      <p:pic>
        <p:nvPicPr>
          <p:cNvPr id="10" name="Segnaposto contenuto 9"/>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8133"/>
          <a:stretch/>
        </p:blipFill>
        <p:spPr>
          <a:xfrm>
            <a:off x="1726760" y="1399759"/>
            <a:ext cx="2082793" cy="2182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egnaposto data 2"/>
          <p:cNvSpPr>
            <a:spLocks noGrp="1"/>
          </p:cNvSpPr>
          <p:nvPr>
            <p:ph type="dt" sz="half" idx="10"/>
          </p:nvPr>
        </p:nvSpPr>
        <p:spPr>
          <a:xfrm>
            <a:off x="6600825" y="6356351"/>
            <a:ext cx="2057400" cy="365125"/>
          </a:xfrm>
        </p:spPr>
        <p:txBody>
          <a:bodyPr/>
          <a:lstStyle/>
          <a:p>
            <a:pPr algn="r"/>
            <a:r>
              <a:rPr lang="en-US" dirty="0" smtClean="0">
                <a:hlinkClick r:id="rId4"/>
              </a:rPr>
              <a:t>www.cardveneto.it</a:t>
            </a:r>
            <a:endParaRPr lang="en-US" dirty="0" smtClean="0"/>
          </a:p>
        </p:txBody>
      </p:sp>
      <p:sp>
        <p:nvSpPr>
          <p:cNvPr id="13" name="Segnaposto numero diapositiva 4"/>
          <p:cNvSpPr>
            <a:spLocks noGrp="1"/>
          </p:cNvSpPr>
          <p:nvPr>
            <p:ph type="sldNum" sz="quarter" idx="12"/>
          </p:nvPr>
        </p:nvSpPr>
        <p:spPr>
          <a:xfrm>
            <a:off x="492125" y="6356351"/>
            <a:ext cx="2057400" cy="365125"/>
          </a:xfrm>
        </p:spPr>
        <p:txBody>
          <a:bodyPr/>
          <a:lstStyle/>
          <a:p>
            <a:pPr algn="l"/>
            <a:fld id="{AACE8A1A-EF06-42BD-8183-7D22FECA910D}" type="slidenum">
              <a:rPr lang="en-US" smtClean="0"/>
              <a:pPr algn="l"/>
              <a:t>11</a:t>
            </a:fld>
            <a:r>
              <a:rPr lang="en-US" smtClean="0"/>
              <a:t>|</a:t>
            </a:r>
            <a:endParaRPr lang="en-US" dirty="0"/>
          </a:p>
        </p:txBody>
      </p:sp>
      <p:sp>
        <p:nvSpPr>
          <p:cNvPr id="14" name="Segnaposto piè di pagina 3"/>
          <p:cNvSpPr txBox="1">
            <a:spLocks/>
          </p:cNvSpPr>
          <p:nvPr/>
        </p:nvSpPr>
        <p:spPr>
          <a:xfrm flipH="1">
            <a:off x="3013630" y="640251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9860009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solidFill>
                  <a:srgbClr val="124234"/>
                </a:solidFill>
              </a:rPr>
              <a:t>NECESSITÀ E PROSPETTIVE NAZIONALI </a:t>
            </a:r>
            <a:r>
              <a:rPr lang="it-IT" sz="3200" dirty="0" smtClean="0">
                <a:solidFill>
                  <a:srgbClr val="124234"/>
                </a:solidFill>
              </a:rPr>
              <a:t/>
            </a:r>
            <a:br>
              <a:rPr lang="it-IT" sz="3200" dirty="0" smtClean="0">
                <a:solidFill>
                  <a:srgbClr val="124234"/>
                </a:solidFill>
              </a:rPr>
            </a:br>
            <a:r>
              <a:rPr lang="it-IT" sz="3200" dirty="0" smtClean="0">
                <a:solidFill>
                  <a:srgbClr val="124234"/>
                </a:solidFill>
              </a:rPr>
              <a:t>NEL </a:t>
            </a:r>
            <a:r>
              <a:rPr lang="it-IT" sz="3200" dirty="0">
                <a:solidFill>
                  <a:srgbClr val="124234"/>
                </a:solidFill>
              </a:rPr>
              <a:t>CAMPO DELL’ASSISTENZA PRIMARIA</a:t>
            </a:r>
          </a:p>
        </p:txBody>
      </p:sp>
      <p:sp>
        <p:nvSpPr>
          <p:cNvPr id="7" name="Titolo 6"/>
          <p:cNvSpPr txBox="1">
            <a:spLocks noGrp="1"/>
          </p:cNvSpPr>
          <p:nvPr>
            <p:ph sz="half" idx="2"/>
          </p:nvPr>
        </p:nvSpPr>
        <p:spPr>
          <a:xfrm>
            <a:off x="4420872" y="1542670"/>
            <a:ext cx="4229292" cy="4860817"/>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pPr>
              <a:lnSpc>
                <a:spcPct val="110000"/>
              </a:lnSpc>
            </a:pPr>
            <a:r>
              <a:rPr lang="it-IT" dirty="0" smtClean="0"/>
              <a:t>CLAUDIO CRICELLI</a:t>
            </a:r>
            <a:endParaRPr lang="it-IT" dirty="0"/>
          </a:p>
          <a:p>
            <a:pPr>
              <a:lnSpc>
                <a:spcPct val="110000"/>
              </a:lnSpc>
            </a:pPr>
            <a:r>
              <a:rPr lang="it-IT" sz="2000" dirty="0"/>
              <a:t>QUESTIONI DA </a:t>
            </a:r>
            <a:r>
              <a:rPr lang="it-IT" sz="2000" dirty="0" smtClean="0"/>
              <a:t>AFFRONTARE</a:t>
            </a:r>
            <a:endParaRPr lang="it-IT" sz="1100" dirty="0" smtClean="0"/>
          </a:p>
          <a:p>
            <a:pPr marL="0" indent="0">
              <a:lnSpc>
                <a:spcPct val="110000"/>
              </a:lnSpc>
            </a:pPr>
            <a:r>
              <a:rPr lang="it-IT" sz="2000" dirty="0" smtClean="0">
                <a:solidFill>
                  <a:srgbClr val="000090"/>
                </a:solidFill>
              </a:rPr>
              <a:t>NECESSITÀ </a:t>
            </a:r>
            <a:r>
              <a:rPr lang="it-IT" sz="2000" dirty="0">
                <a:solidFill>
                  <a:srgbClr val="000090"/>
                </a:solidFill>
              </a:rPr>
              <a:t>E PROSPETTIVE NAZIONALI </a:t>
            </a:r>
            <a:r>
              <a:rPr lang="it-IT" sz="1800" dirty="0" smtClean="0">
                <a:solidFill>
                  <a:srgbClr val="000090"/>
                </a:solidFill>
              </a:rPr>
              <a:t>NEW DEAL?</a:t>
            </a:r>
            <a:endParaRPr lang="it-IT" sz="1050" i="1" dirty="0">
              <a:solidFill>
                <a:srgbClr val="FF0000"/>
              </a:solidFill>
            </a:endParaRPr>
          </a:p>
          <a:p>
            <a:pPr marL="0" indent="0" algn="just">
              <a:lnSpc>
                <a:spcPct val="110000"/>
              </a:lnSpc>
            </a:pPr>
            <a:r>
              <a:rPr lang="it-IT" sz="2000" dirty="0"/>
              <a:t>Gli Operatori innanzi alla sfida della Complessità: essere Professionisti competenti (= Servitori  Insegnanti)</a:t>
            </a:r>
            <a:r>
              <a:rPr lang="it-IT" sz="2000" dirty="0" smtClean="0"/>
              <a:t>.</a:t>
            </a:r>
            <a:endParaRPr lang="it-IT" sz="1100" dirty="0" smtClean="0">
              <a:solidFill>
                <a:srgbClr val="000090"/>
              </a:solidFill>
            </a:endParaRPr>
          </a:p>
          <a:p>
            <a:pPr marL="0" indent="0" algn="just">
              <a:lnSpc>
                <a:spcPct val="110000"/>
              </a:lnSpc>
            </a:pPr>
            <a:r>
              <a:rPr lang="it-IT" sz="2000" dirty="0" smtClean="0">
                <a:solidFill>
                  <a:srgbClr val="000090"/>
                </a:solidFill>
              </a:rPr>
              <a:t>Come realizzare </a:t>
            </a:r>
            <a:r>
              <a:rPr lang="it-IT" sz="2000" dirty="0">
                <a:solidFill>
                  <a:srgbClr val="000090"/>
                </a:solidFill>
              </a:rPr>
              <a:t>una Formazione continua sostenibile, high </a:t>
            </a:r>
            <a:r>
              <a:rPr lang="it-IT" sz="2000" dirty="0" err="1">
                <a:solidFill>
                  <a:srgbClr val="000090"/>
                </a:solidFill>
              </a:rPr>
              <a:t>touch</a:t>
            </a:r>
            <a:r>
              <a:rPr lang="it-IT" sz="2000" dirty="0">
                <a:solidFill>
                  <a:srgbClr val="000090"/>
                </a:solidFill>
              </a:rPr>
              <a:t>, high </a:t>
            </a:r>
            <a:r>
              <a:rPr lang="it-IT" sz="2000" dirty="0" err="1">
                <a:solidFill>
                  <a:srgbClr val="000090"/>
                </a:solidFill>
              </a:rPr>
              <a:t>tech</a:t>
            </a:r>
            <a:r>
              <a:rPr lang="it-IT" sz="2000" dirty="0">
                <a:solidFill>
                  <a:srgbClr val="000090"/>
                </a:solidFill>
              </a:rPr>
              <a:t> </a:t>
            </a:r>
            <a:r>
              <a:rPr lang="it-IT" sz="2000" dirty="0" smtClean="0">
                <a:solidFill>
                  <a:srgbClr val="000090"/>
                </a:solidFill>
              </a:rPr>
              <a:t>facilitata? </a:t>
            </a:r>
            <a:r>
              <a:rPr lang="it-IT" sz="2000" dirty="0"/>
              <a:t>Di quali </a:t>
            </a:r>
            <a:r>
              <a:rPr lang="it-IT" sz="2000" dirty="0" smtClean="0"/>
              <a:t>strumenti </a:t>
            </a:r>
            <a:r>
              <a:rPr lang="it-IT" sz="2000" dirty="0"/>
              <a:t>multiprofessionali, multidisciplinari </a:t>
            </a:r>
            <a:r>
              <a:rPr lang="it-IT" sz="2000" dirty="0" smtClean="0"/>
              <a:t>intelligenti </a:t>
            </a:r>
            <a:r>
              <a:rPr lang="it-IT" sz="2000" dirty="0"/>
              <a:t>siamo già in possesso </a:t>
            </a:r>
            <a:r>
              <a:rPr lang="it-IT" sz="2000" dirty="0" smtClean="0"/>
              <a:t>e</a:t>
            </a:r>
            <a:r>
              <a:rPr lang="it-IT" sz="2000" dirty="0"/>
              <a:t>/o  necessitiamo per liberare la Salute </a:t>
            </a:r>
            <a:r>
              <a:rPr lang="it-IT" sz="2000" dirty="0" smtClean="0"/>
              <a:t>nella Comunità?</a:t>
            </a:r>
            <a:endParaRPr lang="it-IT" sz="2000" dirty="0"/>
          </a:p>
        </p:txBody>
      </p:sp>
      <p:pic>
        <p:nvPicPr>
          <p:cNvPr id="10" name="Segnaposto contenuto 9"/>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4952"/>
          <a:stretch/>
        </p:blipFill>
        <p:spPr>
          <a:xfrm>
            <a:off x="1294638" y="1985587"/>
            <a:ext cx="2296646" cy="1796988"/>
          </a:xfrm>
        </p:spPr>
      </p:pic>
      <p:sp>
        <p:nvSpPr>
          <p:cNvPr id="12" name="Segnaposto data 2"/>
          <p:cNvSpPr>
            <a:spLocks noGrp="1"/>
          </p:cNvSpPr>
          <p:nvPr>
            <p:ph type="dt" sz="half" idx="10"/>
          </p:nvPr>
        </p:nvSpPr>
        <p:spPr>
          <a:xfrm>
            <a:off x="6600825" y="6356351"/>
            <a:ext cx="2057400" cy="365125"/>
          </a:xfrm>
        </p:spPr>
        <p:txBody>
          <a:bodyPr/>
          <a:lstStyle/>
          <a:p>
            <a:pPr algn="r"/>
            <a:r>
              <a:rPr lang="en-US" dirty="0" smtClean="0">
                <a:hlinkClick r:id="rId3"/>
              </a:rPr>
              <a:t>www.cardveneto.it</a:t>
            </a:r>
            <a:endParaRPr lang="en-US" dirty="0" smtClean="0"/>
          </a:p>
        </p:txBody>
      </p:sp>
      <p:sp>
        <p:nvSpPr>
          <p:cNvPr id="13" name="Segnaposto numero diapositiva 4"/>
          <p:cNvSpPr>
            <a:spLocks noGrp="1"/>
          </p:cNvSpPr>
          <p:nvPr>
            <p:ph type="sldNum" sz="quarter" idx="12"/>
          </p:nvPr>
        </p:nvSpPr>
        <p:spPr>
          <a:xfrm>
            <a:off x="492125" y="6356351"/>
            <a:ext cx="2057400" cy="365125"/>
          </a:xfrm>
        </p:spPr>
        <p:txBody>
          <a:bodyPr/>
          <a:lstStyle/>
          <a:p>
            <a:pPr algn="l"/>
            <a:fld id="{AACE8A1A-EF06-42BD-8183-7D22FECA910D}" type="slidenum">
              <a:rPr lang="en-US" smtClean="0"/>
              <a:pPr algn="l"/>
              <a:t>12</a:t>
            </a:fld>
            <a:r>
              <a:rPr lang="en-US" smtClean="0"/>
              <a:t>|</a:t>
            </a:r>
            <a:endParaRPr lang="en-US" dirty="0"/>
          </a:p>
        </p:txBody>
      </p:sp>
      <p:sp>
        <p:nvSpPr>
          <p:cNvPr id="14" name="Segnaposto piè di pagina 3"/>
          <p:cNvSpPr txBox="1">
            <a:spLocks/>
          </p:cNvSpPr>
          <p:nvPr/>
        </p:nvSpPr>
        <p:spPr>
          <a:xfrm flipH="1">
            <a:off x="3013630" y="640251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pic>
        <p:nvPicPr>
          <p:cNvPr id="9" name="Segnaposto contenuto 5" descr="Bonzo Tibetano osserva dormiente.jpg"/>
          <p:cNvPicPr>
            <a:picLocks noChangeAspect="1"/>
          </p:cNvPicPr>
          <p:nvPr/>
        </p:nvPicPr>
        <p:blipFill rotWithShape="1">
          <a:blip r:embed="rId4">
            <a:extLst>
              <a:ext uri="{28A0092B-C50C-407E-A947-70E740481C1C}">
                <a14:useLocalDpi xmlns:a14="http://schemas.microsoft.com/office/drawing/2010/main" val="0"/>
              </a:ext>
            </a:extLst>
          </a:blip>
          <a:srcRect t="1729" b="-499"/>
          <a:stretch/>
        </p:blipFill>
        <p:spPr>
          <a:xfrm>
            <a:off x="652601" y="3992999"/>
            <a:ext cx="3599993" cy="2057236"/>
          </a:xfrm>
          <a:prstGeom prst="rect">
            <a:avLst/>
          </a:prstGeom>
        </p:spPr>
      </p:pic>
    </p:spTree>
    <p:extLst>
      <p:ext uri="{BB962C8B-B14F-4D97-AF65-F5344CB8AC3E}">
        <p14:creationId xmlns:p14="http://schemas.microsoft.com/office/powerpoint/2010/main" val="3457825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spc="300" dirty="0" smtClean="0">
                <a:solidFill>
                  <a:srgbClr val="124234"/>
                </a:solidFill>
              </a:rPr>
              <a:t>IL WELFARE A SOSTEGNO </a:t>
            </a:r>
            <a:br>
              <a:rPr lang="it-IT" sz="3200" spc="300" dirty="0" smtClean="0">
                <a:solidFill>
                  <a:srgbClr val="124234"/>
                </a:solidFill>
              </a:rPr>
            </a:br>
            <a:r>
              <a:rPr lang="it-IT" sz="3200" spc="300" dirty="0" smtClean="0">
                <a:solidFill>
                  <a:srgbClr val="124234"/>
                </a:solidFill>
              </a:rPr>
              <a:t>DELLA SALUTE DI COMUNITÀ</a:t>
            </a:r>
            <a:endParaRPr lang="it-IT" sz="3200" spc="300" dirty="0">
              <a:solidFill>
                <a:srgbClr val="124234"/>
              </a:solidFill>
            </a:endParaRPr>
          </a:p>
        </p:txBody>
      </p:sp>
      <p:sp>
        <p:nvSpPr>
          <p:cNvPr id="7" name="Titolo 6"/>
          <p:cNvSpPr txBox="1">
            <a:spLocks noGrp="1"/>
          </p:cNvSpPr>
          <p:nvPr>
            <p:ph sz="half" idx="2"/>
          </p:nvPr>
        </p:nvSpPr>
        <p:spPr>
          <a:xfrm>
            <a:off x="4575624" y="1590733"/>
            <a:ext cx="4038600" cy="4477123"/>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pPr>
              <a:lnSpc>
                <a:spcPct val="120000"/>
              </a:lnSpc>
            </a:pPr>
            <a:r>
              <a:rPr lang="it-IT" dirty="0" smtClean="0"/>
              <a:t>TIZIANO VECCHIATO</a:t>
            </a:r>
            <a:endParaRPr lang="it-IT" dirty="0"/>
          </a:p>
          <a:p>
            <a:pPr>
              <a:lnSpc>
                <a:spcPct val="120000"/>
              </a:lnSpc>
            </a:pPr>
            <a:r>
              <a:rPr lang="it-IT" sz="2000" dirty="0"/>
              <a:t>QUESTIONI DA </a:t>
            </a:r>
            <a:r>
              <a:rPr lang="it-IT" sz="2000" dirty="0" smtClean="0"/>
              <a:t>AFFRONTARE</a:t>
            </a:r>
          </a:p>
          <a:p>
            <a:pPr>
              <a:lnSpc>
                <a:spcPct val="120000"/>
              </a:lnSpc>
            </a:pPr>
            <a:endParaRPr lang="it-IT" sz="1400" dirty="0"/>
          </a:p>
          <a:p>
            <a:pPr marL="0" indent="0">
              <a:lnSpc>
                <a:spcPct val="120000"/>
              </a:lnSpc>
            </a:pPr>
            <a:r>
              <a:rPr lang="it-IT" sz="2000" dirty="0">
                <a:solidFill>
                  <a:srgbClr val="000090"/>
                </a:solidFill>
              </a:rPr>
              <a:t>LA SALUTE COME </a:t>
            </a:r>
            <a:endParaRPr lang="it-IT" sz="2000" dirty="0" smtClean="0">
              <a:solidFill>
                <a:srgbClr val="000090"/>
              </a:solidFill>
            </a:endParaRPr>
          </a:p>
          <a:p>
            <a:pPr marL="0" indent="0">
              <a:lnSpc>
                <a:spcPct val="120000"/>
              </a:lnSpc>
            </a:pPr>
            <a:r>
              <a:rPr lang="it-IT" sz="2000" dirty="0" smtClean="0">
                <a:solidFill>
                  <a:srgbClr val="000090"/>
                </a:solidFill>
              </a:rPr>
              <a:t>COSTRUZIONE </a:t>
            </a:r>
            <a:r>
              <a:rPr lang="it-IT" sz="2000" dirty="0">
                <a:solidFill>
                  <a:srgbClr val="000090"/>
                </a:solidFill>
              </a:rPr>
              <a:t>SOCIALE</a:t>
            </a:r>
          </a:p>
          <a:p>
            <a:pPr marL="0" indent="0" algn="l">
              <a:lnSpc>
                <a:spcPct val="120000"/>
              </a:lnSpc>
            </a:pPr>
            <a:endParaRPr lang="it-IT" sz="2000" i="1" dirty="0">
              <a:solidFill>
                <a:srgbClr val="FF0000"/>
              </a:solidFill>
            </a:endParaRPr>
          </a:p>
          <a:p>
            <a:pPr marL="0" indent="0" algn="l">
              <a:lnSpc>
                <a:spcPct val="120000"/>
              </a:lnSpc>
            </a:pPr>
            <a:r>
              <a:rPr lang="it-IT" sz="2000" dirty="0"/>
              <a:t>Welfare generativo e </a:t>
            </a:r>
            <a:r>
              <a:rPr lang="it-IT" sz="2000" dirty="0" smtClean="0"/>
              <a:t>Salute</a:t>
            </a:r>
          </a:p>
          <a:p>
            <a:pPr marL="0" indent="0" algn="l">
              <a:lnSpc>
                <a:spcPct val="120000"/>
              </a:lnSpc>
            </a:pPr>
            <a:endParaRPr lang="it-IT" sz="2000" dirty="0" smtClean="0"/>
          </a:p>
          <a:p>
            <a:pPr marL="0" indent="0" algn="just">
              <a:lnSpc>
                <a:spcPct val="120000"/>
              </a:lnSpc>
            </a:pPr>
            <a:r>
              <a:rPr lang="it-IT" sz="2000" dirty="0" smtClean="0">
                <a:solidFill>
                  <a:srgbClr val="000090"/>
                </a:solidFill>
              </a:rPr>
              <a:t>i </a:t>
            </a:r>
            <a:r>
              <a:rPr lang="it-IT" sz="2000" dirty="0">
                <a:solidFill>
                  <a:srgbClr val="000090"/>
                </a:solidFill>
              </a:rPr>
              <a:t>LEA- </a:t>
            </a:r>
            <a:r>
              <a:rPr lang="it-IT" sz="2000" dirty="0" smtClean="0">
                <a:solidFill>
                  <a:srgbClr val="000090"/>
                </a:solidFill>
              </a:rPr>
              <a:t>LIVEAS DISTRETTUALI </a:t>
            </a:r>
            <a:r>
              <a:rPr lang="it-IT" sz="2000" dirty="0">
                <a:solidFill>
                  <a:srgbClr val="000090"/>
                </a:solidFill>
              </a:rPr>
              <a:t>alla luce del paradigma </a:t>
            </a:r>
            <a:r>
              <a:rPr lang="it-IT" sz="2000" dirty="0" err="1" smtClean="0">
                <a:solidFill>
                  <a:srgbClr val="000090"/>
                </a:solidFill>
              </a:rPr>
              <a:t>Bio</a:t>
            </a:r>
            <a:r>
              <a:rPr lang="it-IT" sz="2000" dirty="0" smtClean="0">
                <a:solidFill>
                  <a:srgbClr val="000090"/>
                </a:solidFill>
              </a:rPr>
              <a:t>-</a:t>
            </a:r>
            <a:r>
              <a:rPr lang="it-IT" sz="2000" dirty="0" err="1" smtClean="0">
                <a:solidFill>
                  <a:srgbClr val="000090"/>
                </a:solidFill>
              </a:rPr>
              <a:t>Psico</a:t>
            </a:r>
            <a:r>
              <a:rPr lang="it-IT" sz="2000" dirty="0" smtClean="0">
                <a:solidFill>
                  <a:srgbClr val="000090"/>
                </a:solidFill>
              </a:rPr>
              <a:t>-Sociale </a:t>
            </a:r>
            <a:r>
              <a:rPr lang="it-IT" sz="2000" dirty="0">
                <a:solidFill>
                  <a:srgbClr val="000090"/>
                </a:solidFill>
              </a:rPr>
              <a:t>come opportunità di crescita </a:t>
            </a:r>
            <a:r>
              <a:rPr lang="it-IT" sz="2000" dirty="0" smtClean="0">
                <a:solidFill>
                  <a:srgbClr val="000090"/>
                </a:solidFill>
              </a:rPr>
              <a:t>sobria</a:t>
            </a:r>
            <a:r>
              <a:rPr lang="it-IT" sz="2000" dirty="0">
                <a:solidFill>
                  <a:srgbClr val="000090"/>
                </a:solidFill>
              </a:rPr>
              <a:t> </a:t>
            </a:r>
            <a:r>
              <a:rPr lang="it-IT" sz="2000" dirty="0" smtClean="0">
                <a:solidFill>
                  <a:srgbClr val="000090"/>
                </a:solidFill>
              </a:rPr>
              <a:t>e consapevole</a:t>
            </a:r>
          </a:p>
        </p:txBody>
      </p:sp>
      <p:pic>
        <p:nvPicPr>
          <p:cNvPr id="10" name="Segnaposto contenuto 9"/>
          <p:cNvPicPr>
            <a:picLocks noGrp="1" noChangeAspect="1"/>
          </p:cNvPicPr>
          <p:nvPr>
            <p:ph sz="half"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77454" y="1702560"/>
            <a:ext cx="1979999" cy="2174300"/>
          </a:xfrm>
        </p:spPr>
      </p:pic>
      <p:sp>
        <p:nvSpPr>
          <p:cNvPr id="12" name="Segnaposto data 2"/>
          <p:cNvSpPr>
            <a:spLocks noGrp="1"/>
          </p:cNvSpPr>
          <p:nvPr>
            <p:ph type="dt" sz="half" idx="10"/>
          </p:nvPr>
        </p:nvSpPr>
        <p:spPr>
          <a:xfrm>
            <a:off x="6600825" y="6356351"/>
            <a:ext cx="2057400" cy="365125"/>
          </a:xfrm>
        </p:spPr>
        <p:txBody>
          <a:bodyPr/>
          <a:lstStyle/>
          <a:p>
            <a:pPr algn="r"/>
            <a:r>
              <a:rPr lang="en-US" dirty="0" smtClean="0">
                <a:hlinkClick r:id="rId3"/>
              </a:rPr>
              <a:t>www.cardveneto.it</a:t>
            </a:r>
            <a:endParaRPr lang="en-US" dirty="0" smtClean="0"/>
          </a:p>
        </p:txBody>
      </p:sp>
      <p:sp>
        <p:nvSpPr>
          <p:cNvPr id="13" name="Segnaposto numero diapositiva 4"/>
          <p:cNvSpPr>
            <a:spLocks noGrp="1"/>
          </p:cNvSpPr>
          <p:nvPr>
            <p:ph type="sldNum" sz="quarter" idx="12"/>
          </p:nvPr>
        </p:nvSpPr>
        <p:spPr>
          <a:xfrm>
            <a:off x="492125" y="6356351"/>
            <a:ext cx="2057400" cy="365125"/>
          </a:xfrm>
        </p:spPr>
        <p:txBody>
          <a:bodyPr/>
          <a:lstStyle/>
          <a:p>
            <a:pPr algn="l"/>
            <a:fld id="{AACE8A1A-EF06-42BD-8183-7D22FECA910D}" type="slidenum">
              <a:rPr lang="en-US" smtClean="0"/>
              <a:pPr algn="l"/>
              <a:t>13</a:t>
            </a:fld>
            <a:r>
              <a:rPr lang="en-US" smtClean="0"/>
              <a:t>|</a:t>
            </a:r>
            <a:endParaRPr lang="en-US" dirty="0"/>
          </a:p>
        </p:txBody>
      </p:sp>
      <p:sp>
        <p:nvSpPr>
          <p:cNvPr id="14" name="Segnaposto piè di pagina 3"/>
          <p:cNvSpPr txBox="1">
            <a:spLocks/>
          </p:cNvSpPr>
          <p:nvPr/>
        </p:nvSpPr>
        <p:spPr>
          <a:xfrm flipH="1">
            <a:off x="3013630" y="640251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pic>
        <p:nvPicPr>
          <p:cNvPr id="9" name="Segnaposto contenuto 5" descr="Welfare extit.jpg"/>
          <p:cNvPicPr>
            <a:picLocks noChangeAspect="1"/>
          </p:cNvPicPr>
          <p:nvPr/>
        </p:nvPicPr>
        <p:blipFill rotWithShape="1">
          <a:blip r:embed="rId4">
            <a:extLst>
              <a:ext uri="{28A0092B-C50C-407E-A947-70E740481C1C}">
                <a14:useLocalDpi xmlns:a14="http://schemas.microsoft.com/office/drawing/2010/main" val="0"/>
              </a:ext>
            </a:extLst>
          </a:blip>
          <a:srcRect t="193" b="59"/>
          <a:stretch/>
        </p:blipFill>
        <p:spPr>
          <a:xfrm>
            <a:off x="848002" y="4016045"/>
            <a:ext cx="3239987" cy="1890691"/>
          </a:xfrm>
          <a:prstGeom prst="rect">
            <a:avLst/>
          </a:prstGeom>
        </p:spPr>
      </p:pic>
    </p:spTree>
    <p:extLst>
      <p:ext uri="{BB962C8B-B14F-4D97-AF65-F5344CB8AC3E}">
        <p14:creationId xmlns:p14="http://schemas.microsoft.com/office/powerpoint/2010/main" val="34001516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spc="300" dirty="0" smtClean="0">
                <a:solidFill>
                  <a:srgbClr val="124234"/>
                </a:solidFill>
              </a:rPr>
              <a:t>IL WELFARE A SOSTEGNO </a:t>
            </a:r>
            <a:br>
              <a:rPr lang="it-IT" sz="3200" spc="300" dirty="0" smtClean="0">
                <a:solidFill>
                  <a:srgbClr val="124234"/>
                </a:solidFill>
              </a:rPr>
            </a:br>
            <a:r>
              <a:rPr lang="it-IT" sz="3200" spc="300" dirty="0" smtClean="0">
                <a:solidFill>
                  <a:srgbClr val="124234"/>
                </a:solidFill>
              </a:rPr>
              <a:t>DELLA SALUTE DI COMUNITÀ</a:t>
            </a:r>
            <a:endParaRPr lang="it-IT" sz="3200" spc="300" dirty="0">
              <a:solidFill>
                <a:srgbClr val="124234"/>
              </a:solidFill>
            </a:endParaRPr>
          </a:p>
        </p:txBody>
      </p:sp>
      <p:sp>
        <p:nvSpPr>
          <p:cNvPr id="7" name="Titolo 6"/>
          <p:cNvSpPr txBox="1">
            <a:spLocks noGrp="1"/>
          </p:cNvSpPr>
          <p:nvPr>
            <p:ph sz="half" idx="2"/>
          </p:nvPr>
        </p:nvSpPr>
        <p:spPr>
          <a:xfrm>
            <a:off x="4611564" y="2084356"/>
            <a:ext cx="4038600" cy="3777444"/>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pPr>
              <a:lnSpc>
                <a:spcPct val="110000"/>
              </a:lnSpc>
            </a:pPr>
            <a:r>
              <a:rPr lang="it-IT" dirty="0" smtClean="0"/>
              <a:t>CRISTIANO GORI</a:t>
            </a:r>
            <a:endParaRPr lang="it-IT" dirty="0"/>
          </a:p>
          <a:p>
            <a:pPr>
              <a:lnSpc>
                <a:spcPct val="110000"/>
              </a:lnSpc>
            </a:pPr>
            <a:r>
              <a:rPr lang="it-IT" sz="2000" dirty="0"/>
              <a:t>QUESTIONI DA </a:t>
            </a:r>
            <a:r>
              <a:rPr lang="it-IT" sz="2000" dirty="0" smtClean="0"/>
              <a:t>AFFRONTARE</a:t>
            </a:r>
          </a:p>
          <a:p>
            <a:pPr>
              <a:lnSpc>
                <a:spcPct val="110000"/>
              </a:lnSpc>
            </a:pPr>
            <a:endParaRPr lang="it-IT" sz="1400" dirty="0"/>
          </a:p>
          <a:p>
            <a:pPr marL="0" indent="0">
              <a:lnSpc>
                <a:spcPct val="110000"/>
              </a:lnSpc>
            </a:pPr>
            <a:r>
              <a:rPr lang="it-IT" sz="2000" dirty="0">
                <a:solidFill>
                  <a:srgbClr val="000090"/>
                </a:solidFill>
              </a:rPr>
              <a:t>Il WELFARE </a:t>
            </a:r>
            <a:r>
              <a:rPr lang="it-IT" sz="2000" spc="-150" dirty="0">
                <a:solidFill>
                  <a:srgbClr val="000090"/>
                </a:solidFill>
              </a:rPr>
              <a:t>COME LAYOUT </a:t>
            </a:r>
            <a:endParaRPr lang="it-IT" sz="2000" spc="-150" dirty="0" smtClean="0">
              <a:solidFill>
                <a:srgbClr val="000090"/>
              </a:solidFill>
            </a:endParaRPr>
          </a:p>
          <a:p>
            <a:pPr marL="0" indent="0">
              <a:lnSpc>
                <a:spcPct val="110000"/>
              </a:lnSpc>
            </a:pPr>
            <a:r>
              <a:rPr lang="it-IT" sz="2000" dirty="0" smtClean="0">
                <a:solidFill>
                  <a:srgbClr val="000090"/>
                </a:solidFill>
              </a:rPr>
              <a:t>DEL </a:t>
            </a:r>
            <a:r>
              <a:rPr lang="it-IT" sz="2000" dirty="0">
                <a:solidFill>
                  <a:srgbClr val="000090"/>
                </a:solidFill>
              </a:rPr>
              <a:t>LAVORO DI </a:t>
            </a:r>
            <a:r>
              <a:rPr lang="it-IT" sz="2000" dirty="0" smtClean="0">
                <a:solidFill>
                  <a:srgbClr val="000090"/>
                </a:solidFill>
              </a:rPr>
              <a:t>COMUNITÀ</a:t>
            </a:r>
          </a:p>
          <a:p>
            <a:pPr marL="0" indent="0" algn="l">
              <a:lnSpc>
                <a:spcPct val="110000"/>
              </a:lnSpc>
            </a:pPr>
            <a:endParaRPr lang="it-IT" sz="2000" i="1" dirty="0">
              <a:solidFill>
                <a:srgbClr val="FF0000"/>
              </a:solidFill>
            </a:endParaRPr>
          </a:p>
          <a:p>
            <a:pPr marL="0" indent="0" algn="l">
              <a:lnSpc>
                <a:spcPct val="110000"/>
              </a:lnSpc>
            </a:pPr>
            <a:r>
              <a:rPr lang="it-IT" sz="2000" dirty="0"/>
              <a:t>I Fondi per la Non Autosufficienza tra Deleghe e Accordi di Programma</a:t>
            </a:r>
            <a:r>
              <a:rPr lang="it-IT" sz="2000" dirty="0" smtClean="0"/>
              <a:t>.</a:t>
            </a:r>
          </a:p>
          <a:p>
            <a:pPr marL="0" indent="0" algn="l">
              <a:lnSpc>
                <a:spcPct val="110000"/>
              </a:lnSpc>
            </a:pPr>
            <a:endParaRPr lang="it-IT" sz="2000" dirty="0" smtClean="0"/>
          </a:p>
          <a:p>
            <a:pPr marL="0" indent="0" algn="l">
              <a:lnSpc>
                <a:spcPct val="110000"/>
              </a:lnSpc>
            </a:pPr>
            <a:r>
              <a:rPr lang="it-IT" sz="2000" dirty="0" smtClean="0">
                <a:solidFill>
                  <a:srgbClr val="000090"/>
                </a:solidFill>
              </a:rPr>
              <a:t>Il </a:t>
            </a:r>
            <a:r>
              <a:rPr lang="it-IT" sz="2000" dirty="0">
                <a:solidFill>
                  <a:srgbClr val="000090"/>
                </a:solidFill>
              </a:rPr>
              <a:t>Distretto verso il “budget della Salute”?</a:t>
            </a:r>
          </a:p>
        </p:txBody>
      </p:sp>
      <p:pic>
        <p:nvPicPr>
          <p:cNvPr id="10" name="Segnaposto contenuto 9"/>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3060"/>
          <a:stretch/>
        </p:blipFill>
        <p:spPr>
          <a:xfrm>
            <a:off x="1282427" y="1786437"/>
            <a:ext cx="2484000" cy="1904759"/>
          </a:xfrm>
        </p:spPr>
      </p:pic>
      <p:sp>
        <p:nvSpPr>
          <p:cNvPr id="12" name="Segnaposto data 2"/>
          <p:cNvSpPr>
            <a:spLocks noGrp="1"/>
          </p:cNvSpPr>
          <p:nvPr>
            <p:ph type="dt" sz="half" idx="10"/>
          </p:nvPr>
        </p:nvSpPr>
        <p:spPr>
          <a:xfrm>
            <a:off x="6600825" y="6356351"/>
            <a:ext cx="2057400" cy="365125"/>
          </a:xfrm>
        </p:spPr>
        <p:txBody>
          <a:bodyPr/>
          <a:lstStyle/>
          <a:p>
            <a:pPr algn="r"/>
            <a:r>
              <a:rPr lang="en-US" dirty="0" smtClean="0">
                <a:hlinkClick r:id="rId3"/>
              </a:rPr>
              <a:t>www.cardveneto.it</a:t>
            </a:r>
            <a:endParaRPr lang="en-US" dirty="0" smtClean="0"/>
          </a:p>
        </p:txBody>
      </p:sp>
      <p:sp>
        <p:nvSpPr>
          <p:cNvPr id="13" name="Segnaposto numero diapositiva 4"/>
          <p:cNvSpPr>
            <a:spLocks noGrp="1"/>
          </p:cNvSpPr>
          <p:nvPr>
            <p:ph type="sldNum" sz="quarter" idx="12"/>
          </p:nvPr>
        </p:nvSpPr>
        <p:spPr>
          <a:xfrm>
            <a:off x="492125" y="6356351"/>
            <a:ext cx="2057400" cy="365125"/>
          </a:xfrm>
        </p:spPr>
        <p:txBody>
          <a:bodyPr/>
          <a:lstStyle/>
          <a:p>
            <a:pPr algn="l"/>
            <a:fld id="{AACE8A1A-EF06-42BD-8183-7D22FECA910D}" type="slidenum">
              <a:rPr lang="en-US" smtClean="0"/>
              <a:pPr algn="l"/>
              <a:t>14</a:t>
            </a:fld>
            <a:r>
              <a:rPr lang="en-US" smtClean="0"/>
              <a:t>|</a:t>
            </a:r>
            <a:endParaRPr lang="en-US" dirty="0"/>
          </a:p>
        </p:txBody>
      </p:sp>
      <p:sp>
        <p:nvSpPr>
          <p:cNvPr id="14" name="Segnaposto piè di pagina 3"/>
          <p:cNvSpPr txBox="1">
            <a:spLocks/>
          </p:cNvSpPr>
          <p:nvPr/>
        </p:nvSpPr>
        <p:spPr>
          <a:xfrm flipH="1">
            <a:off x="3013630" y="640251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pic>
        <p:nvPicPr>
          <p:cNvPr id="11" name="Segnaposto contenuto 4" descr="welfare in fila.jpg"/>
          <p:cNvPicPr>
            <a:picLocks noChangeAspect="1"/>
          </p:cNvPicPr>
          <p:nvPr/>
        </p:nvPicPr>
        <p:blipFill rotWithShape="1">
          <a:blip r:embed="rId4">
            <a:extLst>
              <a:ext uri="{28A0092B-C50C-407E-A947-70E740481C1C}">
                <a14:useLocalDpi xmlns:a14="http://schemas.microsoft.com/office/drawing/2010/main" val="0"/>
              </a:ext>
            </a:extLst>
          </a:blip>
          <a:srcRect t="1796" b="1290"/>
          <a:stretch/>
        </p:blipFill>
        <p:spPr>
          <a:xfrm>
            <a:off x="996712" y="3883105"/>
            <a:ext cx="3239987" cy="2370716"/>
          </a:xfrm>
          <a:prstGeom prst="rect">
            <a:avLst/>
          </a:prstGeom>
        </p:spPr>
      </p:pic>
    </p:spTree>
    <p:extLst>
      <p:ext uri="{BB962C8B-B14F-4D97-AF65-F5344CB8AC3E}">
        <p14:creationId xmlns:p14="http://schemas.microsoft.com/office/powerpoint/2010/main" val="3605952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Autofit/>
          </a:bodyPr>
          <a:lstStyle/>
          <a:p>
            <a:r>
              <a:rPr lang="it-IT" sz="3200" dirty="0">
                <a:solidFill>
                  <a:srgbClr val="124234"/>
                </a:solidFill>
              </a:rPr>
              <a:t>PER BEN WEL(L) FARE I DISTRETTI SOCIOSANITARI D’ITALIA</a:t>
            </a:r>
          </a:p>
        </p:txBody>
      </p:sp>
      <p:sp>
        <p:nvSpPr>
          <p:cNvPr id="3" name="Segnaposto contenuto 2"/>
          <p:cNvSpPr>
            <a:spLocks noGrp="1"/>
          </p:cNvSpPr>
          <p:nvPr>
            <p:ph sz="half" idx="1"/>
          </p:nvPr>
        </p:nvSpPr>
        <p:spPr/>
        <p:txBody>
          <a:bodyPr>
            <a:normAutofit lnSpcReduction="10000"/>
          </a:bodyPr>
          <a:lstStyle/>
          <a:p>
            <a:pPr marL="0" indent="0" algn="ctr">
              <a:buNone/>
            </a:pPr>
            <a:r>
              <a:rPr lang="it-IT" sz="2400" dirty="0" smtClean="0">
                <a:ea typeface="+mj-ea"/>
                <a:cs typeface="+mj-cs"/>
              </a:rPr>
              <a:t>FULVIO MOIRANO</a:t>
            </a:r>
            <a:endParaRPr lang="it-IT" sz="2400" dirty="0">
              <a:ea typeface="+mj-ea"/>
              <a:cs typeface="+mj-cs"/>
            </a:endParaRPr>
          </a:p>
          <a:p>
            <a:pPr marL="0" indent="0" algn="ctr">
              <a:buNone/>
            </a:pPr>
            <a:r>
              <a:rPr lang="it-IT" sz="2000" dirty="0"/>
              <a:t>CONCLUSIONI</a:t>
            </a:r>
          </a:p>
          <a:p>
            <a:pPr marL="0" indent="0" algn="ctr">
              <a:buNone/>
            </a:pPr>
            <a:r>
              <a:rPr lang="it-IT" sz="2000" dirty="0" smtClean="0">
                <a:solidFill>
                  <a:srgbClr val="000090"/>
                </a:solidFill>
                <a:ea typeface="+mj-ea"/>
                <a:cs typeface="+mj-cs"/>
              </a:rPr>
              <a:t>PER UNA SINTESI CONVINCENTE</a:t>
            </a:r>
            <a:endParaRPr lang="it-IT" sz="2000" dirty="0">
              <a:solidFill>
                <a:srgbClr val="000090"/>
              </a:solidFill>
              <a:ea typeface="+mj-ea"/>
              <a:cs typeface="+mj-cs"/>
            </a:endParaRPr>
          </a:p>
          <a:p>
            <a:pPr marL="0" indent="0" algn="ctr">
              <a:buNone/>
            </a:pPr>
            <a:r>
              <a:rPr lang="it-IT" sz="2400" dirty="0" smtClean="0">
                <a:solidFill>
                  <a:srgbClr val="E99E09"/>
                </a:solidFill>
                <a:ea typeface="+mj-ea"/>
                <a:cs typeface="+mj-cs"/>
              </a:rPr>
              <a:t>La </a:t>
            </a:r>
            <a:r>
              <a:rPr lang="it-IT" sz="2400" dirty="0">
                <a:solidFill>
                  <a:srgbClr val="E99E09"/>
                </a:solidFill>
                <a:ea typeface="+mj-ea"/>
                <a:cs typeface="+mj-cs"/>
              </a:rPr>
              <a:t>Salute in tutte le Politiche</a:t>
            </a:r>
          </a:p>
          <a:p>
            <a:pPr marL="0" indent="0" algn="just">
              <a:buNone/>
            </a:pPr>
            <a:r>
              <a:rPr lang="it-IT" sz="2400" dirty="0" smtClean="0">
                <a:ea typeface="+mj-ea"/>
                <a:cs typeface="+mj-cs"/>
              </a:rPr>
              <a:t>Abbiamo il Dovere di </a:t>
            </a:r>
            <a:r>
              <a:rPr lang="it-IT" sz="2400" dirty="0">
                <a:ea typeface="+mj-ea"/>
                <a:cs typeface="+mj-cs"/>
              </a:rPr>
              <a:t>produrre Governo </a:t>
            </a:r>
            <a:r>
              <a:rPr lang="it-IT" sz="2400" dirty="0" smtClean="0">
                <a:ea typeface="+mj-ea"/>
                <a:cs typeface="+mj-cs"/>
              </a:rPr>
              <a:t>Pubblico</a:t>
            </a:r>
          </a:p>
          <a:p>
            <a:r>
              <a:rPr lang="it-IT" sz="2400" dirty="0">
                <a:solidFill>
                  <a:srgbClr val="000090"/>
                </a:solidFill>
              </a:rPr>
              <a:t>COME e perché RIFORMARE  </a:t>
            </a:r>
            <a:r>
              <a:rPr lang="it-IT" sz="2400" dirty="0" smtClean="0">
                <a:solidFill>
                  <a:srgbClr val="000090"/>
                </a:solidFill>
              </a:rPr>
              <a:t>VALUTANDO</a:t>
            </a:r>
            <a:endParaRPr lang="it-IT" sz="2400" dirty="0">
              <a:solidFill>
                <a:srgbClr val="000090"/>
              </a:solidFill>
            </a:endParaRPr>
          </a:p>
          <a:p>
            <a:r>
              <a:rPr lang="it-IT" sz="2400" dirty="0"/>
              <a:t>COME e perché VALUTARE  </a:t>
            </a:r>
            <a:r>
              <a:rPr lang="it-IT" sz="2400" dirty="0" smtClean="0"/>
              <a:t>GOVERNANDO</a:t>
            </a:r>
            <a:endParaRPr lang="it-IT" sz="2400" dirty="0"/>
          </a:p>
          <a:p>
            <a:r>
              <a:rPr lang="it-IT" sz="2400" dirty="0">
                <a:solidFill>
                  <a:srgbClr val="000090"/>
                </a:solidFill>
              </a:rPr>
              <a:t>COME e perché GOVERNARE  </a:t>
            </a:r>
            <a:r>
              <a:rPr lang="it-IT" sz="2400" dirty="0" smtClean="0">
                <a:solidFill>
                  <a:srgbClr val="000090"/>
                </a:solidFill>
              </a:rPr>
              <a:t>PRODUCENDO</a:t>
            </a:r>
            <a:endParaRPr lang="it-IT" sz="2400" dirty="0">
              <a:solidFill>
                <a:srgbClr val="000090"/>
              </a:solidFill>
              <a:ea typeface="+mj-ea"/>
              <a:cs typeface="+mj-cs"/>
            </a:endParaRPr>
          </a:p>
          <a:p>
            <a:pPr marL="0" indent="0">
              <a:buNone/>
            </a:pPr>
            <a:endParaRPr lang="it-IT" dirty="0"/>
          </a:p>
        </p:txBody>
      </p:sp>
      <p:pic>
        <p:nvPicPr>
          <p:cNvPr id="8" name="Segnaposto contenuto 7" descr="MOIRANO Foto.jpg"/>
          <p:cNvPicPr>
            <a:picLocks noGrp="1" noChangeAspect="1"/>
          </p:cNvPicPr>
          <p:nvPr>
            <p:ph sz="half" idx="2"/>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0913" r="16538" b="23044"/>
          <a:stretch/>
        </p:blipFill>
        <p:spPr>
          <a:xfrm>
            <a:off x="5546901" y="1582891"/>
            <a:ext cx="1918744" cy="2107459"/>
          </a:xfrm>
        </p:spPr>
      </p:pic>
      <p:pic>
        <p:nvPicPr>
          <p:cNvPr id="5" name="Segnaposto contenuto 5" descr="bozzetto logo convegno Card 07.04.2014.jpg"/>
          <p:cNvPicPr>
            <a:picLocks noChangeAspect="1"/>
          </p:cNvPicPr>
          <p:nvPr/>
        </p:nvPicPr>
        <p:blipFill rotWithShape="1">
          <a:blip r:embed="rId3">
            <a:extLst>
              <a:ext uri="{28A0092B-C50C-407E-A947-70E740481C1C}">
                <a14:useLocalDpi xmlns:a14="http://schemas.microsoft.com/office/drawing/2010/main" val="0"/>
              </a:ext>
            </a:extLst>
          </a:blip>
          <a:srcRect t="-239" b="-27"/>
          <a:stretch/>
        </p:blipFill>
        <p:spPr>
          <a:xfrm>
            <a:off x="5093503" y="3812133"/>
            <a:ext cx="2879983" cy="2473022"/>
          </a:xfrm>
          <a:prstGeom prst="rect">
            <a:avLst/>
          </a:prstGeom>
        </p:spPr>
      </p:pic>
      <p:sp>
        <p:nvSpPr>
          <p:cNvPr id="6" name="Segnaposto data 2"/>
          <p:cNvSpPr>
            <a:spLocks noGrp="1"/>
          </p:cNvSpPr>
          <p:nvPr>
            <p:ph type="dt" sz="half" idx="10"/>
          </p:nvPr>
        </p:nvSpPr>
        <p:spPr>
          <a:xfrm>
            <a:off x="6600825" y="6356351"/>
            <a:ext cx="2057400" cy="365125"/>
          </a:xfrm>
        </p:spPr>
        <p:txBody>
          <a:bodyPr/>
          <a:lstStyle/>
          <a:p>
            <a:pPr algn="r"/>
            <a:r>
              <a:rPr lang="en-US" dirty="0" smtClean="0">
                <a:hlinkClick r:id="rId4"/>
              </a:rPr>
              <a:t>www.cardveneto.it</a:t>
            </a:r>
            <a:endParaRPr lang="en-US" dirty="0" smtClean="0"/>
          </a:p>
        </p:txBody>
      </p:sp>
      <p:sp>
        <p:nvSpPr>
          <p:cNvPr id="7" name="Segnaposto numero diapositiva 4"/>
          <p:cNvSpPr>
            <a:spLocks noGrp="1"/>
          </p:cNvSpPr>
          <p:nvPr>
            <p:ph type="sldNum" sz="quarter" idx="12"/>
          </p:nvPr>
        </p:nvSpPr>
        <p:spPr>
          <a:xfrm>
            <a:off x="492125" y="6356351"/>
            <a:ext cx="2057400" cy="365125"/>
          </a:xfrm>
        </p:spPr>
        <p:txBody>
          <a:bodyPr/>
          <a:lstStyle/>
          <a:p>
            <a:pPr algn="l"/>
            <a:fld id="{AACE8A1A-EF06-42BD-8183-7D22FECA910D}" type="slidenum">
              <a:rPr lang="en-US" smtClean="0"/>
              <a:pPr algn="l"/>
              <a:t>15</a:t>
            </a:fld>
            <a:r>
              <a:rPr lang="en-US" smtClean="0"/>
              <a:t>|</a:t>
            </a:r>
            <a:endParaRPr lang="en-US" dirty="0"/>
          </a:p>
        </p:txBody>
      </p:sp>
      <p:sp>
        <p:nvSpPr>
          <p:cNvPr id="9" name="Segnaposto piè di pagina 3"/>
          <p:cNvSpPr txBox="1">
            <a:spLocks/>
          </p:cNvSpPr>
          <p:nvPr/>
        </p:nvSpPr>
        <p:spPr>
          <a:xfrm flipH="1">
            <a:off x="3013630" y="640251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31394438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392544" y="206443"/>
            <a:ext cx="8335819" cy="830997"/>
          </a:xfrm>
          <a:prstGeom prst="rect">
            <a:avLst/>
          </a:prstGeom>
          <a:solidFill>
            <a:srgbClr val="4B6C5E">
              <a:alpha val="62000"/>
            </a:srgbClr>
          </a:solidFill>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it-IT" sz="2400" spc="600" dirty="0">
                <a:ln w="17780" cmpd="sng">
                  <a:solidFill>
                    <a:schemeClr val="accent1">
                      <a:tint val="3000"/>
                    </a:schemeClr>
                  </a:solidFill>
                  <a:prstDash val="solid"/>
                  <a:miter lim="800000"/>
                </a:ln>
                <a:solidFill>
                  <a:srgbClr val="FFFFFF"/>
                </a:solidFill>
                <a:effectLst>
                  <a:outerShdw blurRad="55000" dist="50800" dir="5400000" algn="tl">
                    <a:srgbClr val="000000">
                      <a:alpha val="33000"/>
                    </a:srgbClr>
                  </a:outerShdw>
                </a:effectLst>
                <a:latin typeface="Alpha"/>
                <a:cs typeface="Alpha"/>
              </a:rPr>
              <a:t>PER BEN </a:t>
            </a:r>
            <a:r>
              <a:rPr lang="it-IT" sz="2400" spc="600" dirty="0" smtClean="0">
                <a:ln w="17780" cmpd="sng">
                  <a:solidFill>
                    <a:schemeClr val="accent1">
                      <a:tint val="3000"/>
                    </a:schemeClr>
                  </a:solidFill>
                  <a:prstDash val="solid"/>
                  <a:miter lim="800000"/>
                </a:ln>
                <a:solidFill>
                  <a:srgbClr val="FFFFFF"/>
                </a:solidFill>
                <a:effectLst>
                  <a:outerShdw blurRad="55000" dist="50800" dir="5400000" algn="tl">
                    <a:srgbClr val="000000">
                      <a:alpha val="33000"/>
                    </a:srgbClr>
                  </a:outerShdw>
                </a:effectLst>
                <a:latin typeface="Alpha"/>
                <a:cs typeface="Alpha"/>
              </a:rPr>
              <a:t>FARE </a:t>
            </a:r>
            <a:r>
              <a:rPr lang="it-IT" sz="2400" spc="600" dirty="0">
                <a:ln w="17780" cmpd="sng">
                  <a:solidFill>
                    <a:schemeClr val="accent1">
                      <a:tint val="3000"/>
                    </a:schemeClr>
                  </a:solidFill>
                  <a:prstDash val="solid"/>
                  <a:miter lim="800000"/>
                </a:ln>
                <a:solidFill>
                  <a:srgbClr val="FFFFFF"/>
                </a:solidFill>
                <a:effectLst>
                  <a:outerShdw blurRad="55000" dist="50800" dir="5400000" algn="tl">
                    <a:srgbClr val="000000">
                      <a:alpha val="33000"/>
                    </a:srgbClr>
                  </a:outerShdw>
                </a:effectLst>
                <a:latin typeface="Alpha"/>
                <a:cs typeface="Alpha"/>
              </a:rPr>
              <a:t>I DISTRETTI SOCIOSANITARI D’ITALIA</a:t>
            </a:r>
          </a:p>
        </p:txBody>
      </p:sp>
      <p:sp>
        <p:nvSpPr>
          <p:cNvPr id="17" name="Title 1"/>
          <p:cNvSpPr>
            <a:spLocks noGrp="1"/>
          </p:cNvSpPr>
          <p:nvPr>
            <p:ph type="title"/>
          </p:nvPr>
        </p:nvSpPr>
        <p:spPr>
          <a:xfrm>
            <a:off x="628650" y="1151284"/>
            <a:ext cx="7886700" cy="400110"/>
          </a:xfrm>
        </p:spPr>
        <p:txBody>
          <a:bodyPr/>
          <a:lstStyle/>
          <a:p>
            <a:pPr>
              <a:lnSpc>
                <a:spcPct val="80000"/>
              </a:lnSpc>
            </a:pPr>
            <a:r>
              <a:rPr lang="en-US" dirty="0" smtClean="0"/>
              <a:t>XI° CONGRESSO </a:t>
            </a:r>
            <a:r>
              <a:rPr lang="en-US" b="1" spc="300" dirty="0" smtClean="0"/>
              <a:t>CARD</a:t>
            </a:r>
            <a:r>
              <a:rPr lang="en-US" dirty="0" smtClean="0"/>
              <a:t> </a:t>
            </a:r>
            <a:r>
              <a:rPr lang="en-US" b="1" spc="300" dirty="0" smtClean="0"/>
              <a:t>VENETO</a:t>
            </a:r>
            <a:endParaRPr lang="en-US" dirty="0">
              <a:solidFill>
                <a:srgbClr val="FF0000"/>
              </a:solidFill>
            </a:endParaRPr>
          </a:p>
        </p:txBody>
      </p:sp>
      <p:pic>
        <p:nvPicPr>
          <p:cNvPr id="19" name="Immagine 18" descr="LOGO SCELTO con fispeos.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73" y="2032311"/>
            <a:ext cx="2135379" cy="1650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magine 19"/>
          <p:cNvPicPr>
            <a:picLocks noChangeAspect="1"/>
          </p:cNvPicPr>
          <p:nvPr/>
        </p:nvPicPr>
        <p:blipFill>
          <a:blip r:embed="rId3"/>
          <a:stretch>
            <a:fillRect/>
          </a:stretch>
        </p:blipFill>
        <p:spPr>
          <a:xfrm>
            <a:off x="6696371" y="3317127"/>
            <a:ext cx="2020648" cy="2008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magine 1" descr="16-Rene-Magritte-Great-Family-196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003" y="1582804"/>
            <a:ext cx="3311994" cy="4139994"/>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2921001" y="5622671"/>
            <a:ext cx="3331917" cy="307777"/>
          </a:xfrm>
          <a:prstGeom prst="rect">
            <a:avLst/>
          </a:prstGeom>
        </p:spPr>
        <p:txBody>
          <a:bodyPr wrap="square">
            <a:spAutoFit/>
          </a:bodyPr>
          <a:lstStyle/>
          <a:p>
            <a:pPr algn="ctr"/>
            <a:r>
              <a:rPr lang="it-IT" sz="1400" i="1" dirty="0" smtClean="0">
                <a:solidFill>
                  <a:srgbClr val="4B6C5E"/>
                </a:solidFill>
              </a:rPr>
              <a:t>Rene</a:t>
            </a:r>
            <a:r>
              <a:rPr lang="it-IT" sz="1400" i="1" dirty="0">
                <a:solidFill>
                  <a:srgbClr val="4B6C5E"/>
                </a:solidFill>
              </a:rPr>
              <a:t>-</a:t>
            </a:r>
            <a:r>
              <a:rPr lang="it-IT" sz="1400" i="1" dirty="0" smtClean="0">
                <a:solidFill>
                  <a:srgbClr val="4B6C5E"/>
                </a:solidFill>
              </a:rPr>
              <a:t>Magritte Great</a:t>
            </a:r>
            <a:r>
              <a:rPr lang="it-IT" sz="1400" i="1" dirty="0">
                <a:solidFill>
                  <a:srgbClr val="4B6C5E"/>
                </a:solidFill>
              </a:rPr>
              <a:t>-</a:t>
            </a:r>
            <a:r>
              <a:rPr lang="it-IT" sz="1400" i="1" dirty="0" smtClean="0">
                <a:solidFill>
                  <a:srgbClr val="4B6C5E"/>
                </a:solidFill>
              </a:rPr>
              <a:t>Family,1963</a:t>
            </a:r>
            <a:endParaRPr lang="it-IT" sz="1400" i="1" dirty="0">
              <a:solidFill>
                <a:srgbClr val="4B6C5E"/>
              </a:solidFill>
            </a:endParaRPr>
          </a:p>
        </p:txBody>
      </p:sp>
      <p:sp>
        <p:nvSpPr>
          <p:cNvPr id="4" name="Rettangolo 3"/>
          <p:cNvSpPr/>
          <p:nvPr/>
        </p:nvSpPr>
        <p:spPr>
          <a:xfrm>
            <a:off x="6426017" y="2196539"/>
            <a:ext cx="2396284" cy="800219"/>
          </a:xfrm>
          <a:prstGeom prst="rect">
            <a:avLst/>
          </a:prstGeom>
        </p:spPr>
        <p:txBody>
          <a:bodyPr wrap="none">
            <a:spAutoFit/>
          </a:bodyPr>
          <a:lstStyle/>
          <a:p>
            <a:pPr algn="ctr"/>
            <a:r>
              <a:rPr lang="en-US" sz="2800" dirty="0" smtClean="0">
                <a:solidFill>
                  <a:srgbClr val="7F7F7F"/>
                </a:solidFill>
                <a:ea typeface="+mj-ea"/>
                <a:cs typeface="+mj-cs"/>
              </a:rPr>
              <a:t>PADOVA </a:t>
            </a:r>
          </a:p>
          <a:p>
            <a:pPr algn="ctr"/>
            <a:r>
              <a:rPr lang="en-US" dirty="0" smtClean="0">
                <a:solidFill>
                  <a:srgbClr val="FF0000"/>
                </a:solidFill>
              </a:rPr>
              <a:t>LUNEDÌ </a:t>
            </a:r>
            <a:r>
              <a:rPr lang="en-US" dirty="0">
                <a:solidFill>
                  <a:srgbClr val="FF0000"/>
                </a:solidFill>
              </a:rPr>
              <a:t>07 APRILE 2014</a:t>
            </a:r>
            <a:endParaRPr lang="it-IT" dirty="0">
              <a:solidFill>
                <a:srgbClr val="7F7F7F"/>
              </a:solidFill>
            </a:endParaRPr>
          </a:p>
        </p:txBody>
      </p:sp>
      <p:sp>
        <p:nvSpPr>
          <p:cNvPr id="9" name="Titolo 6"/>
          <p:cNvSpPr txBox="1">
            <a:spLocks/>
          </p:cNvSpPr>
          <p:nvPr/>
        </p:nvSpPr>
        <p:spPr>
          <a:xfrm>
            <a:off x="419904" y="5853284"/>
            <a:ext cx="8304192" cy="830997"/>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r>
              <a:rPr lang="it-IT" dirty="0" smtClean="0">
                <a:solidFill>
                  <a:srgbClr val="4B6C5E"/>
                </a:solidFill>
              </a:rPr>
              <a:t>Approvazione</a:t>
            </a:r>
            <a:r>
              <a:rPr lang="it-IT" dirty="0" smtClean="0">
                <a:solidFill>
                  <a:srgbClr val="FF0000"/>
                </a:solidFill>
              </a:rPr>
              <a:t> </a:t>
            </a:r>
            <a:r>
              <a:rPr lang="it-IT" i="1" dirty="0">
                <a:solidFill>
                  <a:srgbClr val="4B6C5E"/>
                </a:solidFill>
              </a:rPr>
              <a:t>MANIFESTO </a:t>
            </a:r>
            <a:r>
              <a:rPr lang="it-IT" b="1" i="1" spc="300" dirty="0">
                <a:solidFill>
                  <a:srgbClr val="4B6C5E"/>
                </a:solidFill>
              </a:rPr>
              <a:t>CARD</a:t>
            </a:r>
            <a:r>
              <a:rPr lang="it-IT" i="1" dirty="0">
                <a:solidFill>
                  <a:srgbClr val="4B6C5E"/>
                </a:solidFill>
              </a:rPr>
              <a:t> </a:t>
            </a:r>
            <a:r>
              <a:rPr lang="it-IT" i="1" spc="300" dirty="0" smtClean="0">
                <a:solidFill>
                  <a:srgbClr val="4B6C5E"/>
                </a:solidFill>
              </a:rPr>
              <a:t>VENETO</a:t>
            </a:r>
            <a:r>
              <a:rPr lang="it-IT" i="1" dirty="0" smtClean="0">
                <a:solidFill>
                  <a:srgbClr val="4B6C5E"/>
                </a:solidFill>
              </a:rPr>
              <a:t> </a:t>
            </a:r>
            <a:r>
              <a:rPr lang="it-IT" dirty="0" smtClean="0">
                <a:solidFill>
                  <a:srgbClr val="4B6C5E"/>
                </a:solidFill>
              </a:rPr>
              <a:t>biennio 2014</a:t>
            </a:r>
            <a:r>
              <a:rPr lang="it-IT" dirty="0">
                <a:solidFill>
                  <a:srgbClr val="4B6C5E"/>
                </a:solidFill>
              </a:rPr>
              <a:t>-</a:t>
            </a:r>
            <a:r>
              <a:rPr lang="it-IT" dirty="0" smtClean="0">
                <a:solidFill>
                  <a:srgbClr val="4B6C5E"/>
                </a:solidFill>
              </a:rPr>
              <a:t>2015</a:t>
            </a:r>
          </a:p>
          <a:p>
            <a:r>
              <a:rPr lang="it-IT" dirty="0" smtClean="0"/>
              <a:t>TRA IL DIRE E IL WEL-(L)-FARE IL BENE SALUTE DA LIBERARE</a:t>
            </a:r>
            <a:endParaRPr lang="it-IT" dirty="0"/>
          </a:p>
        </p:txBody>
      </p:sp>
    </p:spTree>
    <p:extLst>
      <p:ext uri="{BB962C8B-B14F-4D97-AF65-F5344CB8AC3E}">
        <p14:creationId xmlns:p14="http://schemas.microsoft.com/office/powerpoint/2010/main" val="16680820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392544" y="206443"/>
            <a:ext cx="8335819" cy="830997"/>
          </a:xfrm>
          <a:prstGeom prst="rect">
            <a:avLst/>
          </a:prstGeom>
          <a:solidFill>
            <a:srgbClr val="4B6C5E">
              <a:alpha val="62000"/>
            </a:srgbClr>
          </a:solidFill>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it-IT" sz="2400" spc="600" dirty="0">
                <a:ln w="17780" cmpd="sng">
                  <a:solidFill>
                    <a:schemeClr val="accent1">
                      <a:tint val="3000"/>
                    </a:schemeClr>
                  </a:solidFill>
                  <a:prstDash val="solid"/>
                  <a:miter lim="800000"/>
                </a:ln>
                <a:solidFill>
                  <a:srgbClr val="FFFFFF"/>
                </a:solidFill>
                <a:effectLst>
                  <a:outerShdw blurRad="55000" dist="50800" dir="5400000" algn="tl">
                    <a:srgbClr val="000000">
                      <a:alpha val="33000"/>
                    </a:srgbClr>
                  </a:outerShdw>
                </a:effectLst>
                <a:latin typeface="Alpha"/>
                <a:cs typeface="Alpha"/>
              </a:rPr>
              <a:t>PER BEN </a:t>
            </a:r>
            <a:r>
              <a:rPr lang="it-IT" sz="2400" spc="600" dirty="0" smtClean="0">
                <a:ln w="17780" cmpd="sng">
                  <a:solidFill>
                    <a:schemeClr val="accent1">
                      <a:tint val="3000"/>
                    </a:schemeClr>
                  </a:solidFill>
                  <a:prstDash val="solid"/>
                  <a:miter lim="800000"/>
                </a:ln>
                <a:solidFill>
                  <a:srgbClr val="FFFFFF"/>
                </a:solidFill>
                <a:effectLst>
                  <a:outerShdw blurRad="55000" dist="50800" dir="5400000" algn="tl">
                    <a:srgbClr val="000000">
                      <a:alpha val="33000"/>
                    </a:srgbClr>
                  </a:outerShdw>
                </a:effectLst>
                <a:latin typeface="Alpha"/>
                <a:cs typeface="Alpha"/>
              </a:rPr>
              <a:t>FARE </a:t>
            </a:r>
            <a:r>
              <a:rPr lang="it-IT" sz="2400" spc="600" dirty="0">
                <a:ln w="17780" cmpd="sng">
                  <a:solidFill>
                    <a:schemeClr val="accent1">
                      <a:tint val="3000"/>
                    </a:schemeClr>
                  </a:solidFill>
                  <a:prstDash val="solid"/>
                  <a:miter lim="800000"/>
                </a:ln>
                <a:solidFill>
                  <a:srgbClr val="FFFFFF"/>
                </a:solidFill>
                <a:effectLst>
                  <a:outerShdw blurRad="55000" dist="50800" dir="5400000" algn="tl">
                    <a:srgbClr val="000000">
                      <a:alpha val="33000"/>
                    </a:srgbClr>
                  </a:outerShdw>
                </a:effectLst>
                <a:latin typeface="Alpha"/>
                <a:cs typeface="Alpha"/>
              </a:rPr>
              <a:t>I DISTRETTI SOCIOSANITARI D’ITALIA</a:t>
            </a:r>
          </a:p>
        </p:txBody>
      </p:sp>
      <p:sp>
        <p:nvSpPr>
          <p:cNvPr id="17" name="Title 1"/>
          <p:cNvSpPr>
            <a:spLocks noGrp="1"/>
          </p:cNvSpPr>
          <p:nvPr>
            <p:ph type="title"/>
          </p:nvPr>
        </p:nvSpPr>
        <p:spPr>
          <a:xfrm>
            <a:off x="628650" y="1151284"/>
            <a:ext cx="7886700" cy="400110"/>
          </a:xfrm>
        </p:spPr>
        <p:txBody>
          <a:bodyPr/>
          <a:lstStyle/>
          <a:p>
            <a:pPr>
              <a:lnSpc>
                <a:spcPct val="80000"/>
              </a:lnSpc>
            </a:pPr>
            <a:r>
              <a:rPr lang="en-US" dirty="0" smtClean="0"/>
              <a:t>“</a:t>
            </a:r>
            <a:r>
              <a:rPr lang="en-US" i="1" dirty="0" smtClean="0"/>
              <a:t>Andando </a:t>
            </a:r>
            <a:r>
              <a:rPr lang="en-US" i="1" dirty="0"/>
              <a:t>a </a:t>
            </a:r>
            <a:r>
              <a:rPr lang="en-US" i="1" dirty="0" smtClean="0"/>
              <a:t>Casa” </a:t>
            </a:r>
            <a:endParaRPr lang="en-US" dirty="0">
              <a:solidFill>
                <a:srgbClr val="FF0000"/>
              </a:solidFill>
            </a:endParaRPr>
          </a:p>
        </p:txBody>
      </p:sp>
      <p:pic>
        <p:nvPicPr>
          <p:cNvPr id="19" name="Immagine 18" descr="LOGO SCELTO con fispeos.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73" y="2032311"/>
            <a:ext cx="2135379" cy="1650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magine 19"/>
          <p:cNvPicPr>
            <a:picLocks noChangeAspect="1"/>
          </p:cNvPicPr>
          <p:nvPr/>
        </p:nvPicPr>
        <p:blipFill>
          <a:blip r:embed="rId3"/>
          <a:stretch>
            <a:fillRect/>
          </a:stretch>
        </p:blipFill>
        <p:spPr>
          <a:xfrm>
            <a:off x="6696371" y="3317127"/>
            <a:ext cx="2020648" cy="2008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003" y="2341252"/>
            <a:ext cx="3311994" cy="2623097"/>
          </a:xfrm>
          <a:prstGeom prst="rect">
            <a:avLst/>
          </a:prstGeom>
          <a:ln>
            <a:noFill/>
          </a:ln>
          <a:effectLst>
            <a:outerShdw blurRad="292100" dist="139700" dir="2700000" algn="tl" rotWithShape="0">
              <a:srgbClr val="333333">
                <a:alpha val="65000"/>
              </a:srgbClr>
            </a:outerShdw>
          </a:effectLst>
        </p:spPr>
      </p:pic>
      <p:sp>
        <p:nvSpPr>
          <p:cNvPr id="3" name="Rettangolo 2"/>
          <p:cNvSpPr/>
          <p:nvPr/>
        </p:nvSpPr>
        <p:spPr>
          <a:xfrm>
            <a:off x="2921001" y="5622671"/>
            <a:ext cx="3331917" cy="307777"/>
          </a:xfrm>
          <a:prstGeom prst="rect">
            <a:avLst/>
          </a:prstGeom>
        </p:spPr>
        <p:txBody>
          <a:bodyPr wrap="square">
            <a:spAutoFit/>
          </a:bodyPr>
          <a:lstStyle/>
          <a:p>
            <a:pPr algn="ctr"/>
            <a:r>
              <a:rPr lang="it-IT" sz="1400" i="1" dirty="0">
                <a:solidFill>
                  <a:srgbClr val="4B6C5E"/>
                </a:solidFill>
              </a:rPr>
              <a:t>Rene-Magritte-The-Kiss-1951</a:t>
            </a:r>
          </a:p>
        </p:txBody>
      </p:sp>
      <p:sp>
        <p:nvSpPr>
          <p:cNvPr id="4" name="Rettangolo 3"/>
          <p:cNvSpPr/>
          <p:nvPr/>
        </p:nvSpPr>
        <p:spPr>
          <a:xfrm>
            <a:off x="6426017" y="2196539"/>
            <a:ext cx="2396284" cy="800219"/>
          </a:xfrm>
          <a:prstGeom prst="rect">
            <a:avLst/>
          </a:prstGeom>
        </p:spPr>
        <p:txBody>
          <a:bodyPr wrap="none">
            <a:spAutoFit/>
          </a:bodyPr>
          <a:lstStyle/>
          <a:p>
            <a:pPr algn="ctr"/>
            <a:r>
              <a:rPr lang="en-US" sz="2800" dirty="0" smtClean="0">
                <a:solidFill>
                  <a:srgbClr val="7F7F7F"/>
                </a:solidFill>
                <a:ea typeface="+mj-ea"/>
                <a:cs typeface="+mj-cs"/>
              </a:rPr>
              <a:t>PADOVA </a:t>
            </a:r>
          </a:p>
          <a:p>
            <a:pPr algn="ctr"/>
            <a:r>
              <a:rPr lang="en-US" dirty="0" smtClean="0">
                <a:solidFill>
                  <a:srgbClr val="FF0000"/>
                </a:solidFill>
              </a:rPr>
              <a:t>LUNEDÌ </a:t>
            </a:r>
            <a:r>
              <a:rPr lang="en-US" dirty="0">
                <a:solidFill>
                  <a:srgbClr val="FF0000"/>
                </a:solidFill>
              </a:rPr>
              <a:t>07 APRILE 2014</a:t>
            </a:r>
            <a:endParaRPr lang="it-IT" dirty="0">
              <a:solidFill>
                <a:srgbClr val="7F7F7F"/>
              </a:solidFill>
            </a:endParaRPr>
          </a:p>
        </p:txBody>
      </p:sp>
      <p:sp>
        <p:nvSpPr>
          <p:cNvPr id="9" name="Titolo 6"/>
          <p:cNvSpPr txBox="1">
            <a:spLocks/>
          </p:cNvSpPr>
          <p:nvPr/>
        </p:nvSpPr>
        <p:spPr>
          <a:xfrm>
            <a:off x="419904" y="6037950"/>
            <a:ext cx="8304192" cy="461665"/>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r>
              <a:rPr lang="it-IT" dirty="0" smtClean="0">
                <a:solidFill>
                  <a:srgbClr val="4B6C5E"/>
                </a:solidFill>
              </a:rPr>
              <a:t>POST FAZIONE</a:t>
            </a:r>
            <a:endParaRPr lang="it-IT" dirty="0"/>
          </a:p>
        </p:txBody>
      </p:sp>
    </p:spTree>
    <p:extLst>
      <p:ext uri="{BB962C8B-B14F-4D97-AF65-F5344CB8AC3E}">
        <p14:creationId xmlns:p14="http://schemas.microsoft.com/office/powerpoint/2010/main" val="31935683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293446" y="683903"/>
            <a:ext cx="8557109" cy="400110"/>
          </a:xfrm>
        </p:spPr>
        <p:txBody>
          <a:bodyPr/>
          <a:lstStyle/>
          <a:p>
            <a:r>
              <a:rPr lang="it-IT" sz="2000" spc="300" dirty="0" smtClean="0">
                <a:solidFill>
                  <a:srgbClr val="FFFF00"/>
                </a:solidFill>
              </a:rPr>
              <a:t>EVITARE DI RIDURRE I PUNTI DI VISTA…</a:t>
            </a:r>
            <a:endParaRPr lang="it-IT" sz="2000" spc="300" dirty="0">
              <a:solidFill>
                <a:srgbClr val="FFFF00"/>
              </a:solidFill>
            </a:endParaRP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18</a:t>
            </a:fld>
            <a:r>
              <a:rPr lang="en-US" smtClean="0"/>
              <a:t>|</a:t>
            </a:r>
            <a:endParaRPr lang="en-US" dirty="0"/>
          </a:p>
        </p:txBody>
      </p:sp>
      <p:sp>
        <p:nvSpPr>
          <p:cNvPr id="6" name="Titolo 5"/>
          <p:cNvSpPr>
            <a:spLocks noGrp="1"/>
          </p:cNvSpPr>
          <p:nvPr>
            <p:ph type="title"/>
          </p:nvPr>
        </p:nvSpPr>
        <p:spPr>
          <a:xfrm>
            <a:off x="0" y="132466"/>
            <a:ext cx="9144000" cy="523220"/>
          </a:xfrm>
        </p:spPr>
        <p:txBody>
          <a:bodyPr/>
          <a:lstStyle/>
          <a:p>
            <a:r>
              <a:rPr lang="it-IT" sz="2800" dirty="0" smtClean="0"/>
              <a:t>TRA IL DIRE E IL (WEL) FARE… IL BENE SALUTE DA LIBERARE</a:t>
            </a:r>
            <a:endParaRPr lang="it-IT" sz="2800" dirty="0"/>
          </a:p>
        </p:txBody>
      </p:sp>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t="15168" b="19655"/>
          <a:stretch/>
        </p:blipFill>
        <p:spPr>
          <a:xfrm>
            <a:off x="1692002" y="1980729"/>
            <a:ext cx="5759995" cy="3754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1604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293446" y="683903"/>
            <a:ext cx="8557109" cy="769441"/>
          </a:xfrm>
        </p:spPr>
        <p:txBody>
          <a:bodyPr/>
          <a:lstStyle/>
          <a:p>
            <a:r>
              <a:rPr lang="it-IT" sz="2000" spc="300" dirty="0">
                <a:solidFill>
                  <a:srgbClr val="FF0000"/>
                </a:solidFill>
              </a:rPr>
              <a:t>EVITARE DI RIDURRE I PUNTI DI </a:t>
            </a:r>
            <a:r>
              <a:rPr lang="it-IT" sz="2000" spc="300" dirty="0" smtClean="0">
                <a:solidFill>
                  <a:srgbClr val="FF0000"/>
                </a:solidFill>
              </a:rPr>
              <a:t>VISTA </a:t>
            </a:r>
          </a:p>
          <a:p>
            <a:r>
              <a:rPr lang="it-IT" sz="2000" spc="300" dirty="0" smtClean="0">
                <a:solidFill>
                  <a:srgbClr val="FFFF00"/>
                </a:solidFill>
              </a:rPr>
              <a:t>RIFLETTENDO SU QUELLI SCOMODI…</a:t>
            </a:r>
            <a:endParaRPr lang="it-IT" sz="2000" spc="300" dirty="0">
              <a:solidFill>
                <a:srgbClr val="FFFF00"/>
              </a:solidFill>
            </a:endParaRP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19</a:t>
            </a:fld>
            <a:r>
              <a:rPr lang="en-US" smtClean="0"/>
              <a:t>|</a:t>
            </a:r>
            <a:endParaRPr lang="en-US" dirty="0"/>
          </a:p>
        </p:txBody>
      </p:sp>
      <p:sp>
        <p:nvSpPr>
          <p:cNvPr id="6" name="Titolo 5"/>
          <p:cNvSpPr>
            <a:spLocks noGrp="1"/>
          </p:cNvSpPr>
          <p:nvPr>
            <p:ph type="title"/>
          </p:nvPr>
        </p:nvSpPr>
        <p:spPr>
          <a:xfrm>
            <a:off x="0" y="132466"/>
            <a:ext cx="9144000" cy="523220"/>
          </a:xfrm>
        </p:spPr>
        <p:txBody>
          <a:bodyPr/>
          <a:lstStyle/>
          <a:p>
            <a:r>
              <a:rPr lang="it-IT" sz="2800" dirty="0" smtClean="0"/>
              <a:t>TRA IL DIRE E IL (WEL) FARE… IL BENE SALUTE DA LIBERARE</a:t>
            </a:r>
            <a:endParaRPr lang="it-IT" sz="2800" dirty="0"/>
          </a:p>
        </p:txBody>
      </p:sp>
      <p:pic>
        <p:nvPicPr>
          <p:cNvPr id="15" name="Immagine 14" descr="nella-mia-ora-di-liberta-a192188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003" y="1736079"/>
            <a:ext cx="6479995" cy="4335115"/>
          </a:xfrm>
          <a:prstGeom prst="rect">
            <a:avLst/>
          </a:prstGeom>
          <a:ln>
            <a:noFill/>
          </a:ln>
          <a:effectLst>
            <a:softEdge rad="112500"/>
          </a:effectLst>
        </p:spPr>
      </p:pic>
    </p:spTree>
    <p:extLst>
      <p:ext uri="{BB962C8B-B14F-4D97-AF65-F5344CB8AC3E}">
        <p14:creationId xmlns:p14="http://schemas.microsoft.com/office/powerpoint/2010/main" val="18232285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Object 8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9" name="Ellipse 44"/>
          <p:cNvSpPr/>
          <p:nvPr/>
        </p:nvSpPr>
        <p:spPr bwMode="auto">
          <a:xfrm rot="21052097">
            <a:off x="2977204" y="2404702"/>
            <a:ext cx="3205406" cy="3202684"/>
          </a:xfrm>
          <a:prstGeom prst="ellipse">
            <a:avLst/>
          </a:prstGeom>
          <a:gradFill flip="none" rotWithShape="1">
            <a:gsLst>
              <a:gs pos="0">
                <a:srgbClr val="92D050"/>
              </a:gs>
              <a:gs pos="100000">
                <a:srgbClr val="2A9B18">
                  <a:alpha val="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400" u="sng">
              <a:solidFill>
                <a:srgbClr val="FFFFFF"/>
              </a:solidFill>
              <a:latin typeface="Calibri" pitchFamily="-105" charset="0"/>
              <a:ea typeface="+mn-ea"/>
            </a:endParaRPr>
          </a:p>
        </p:txBody>
      </p:sp>
      <p:sp>
        <p:nvSpPr>
          <p:cNvPr id="3" name="Subtitle 2"/>
          <p:cNvSpPr>
            <a:spLocks noGrp="1"/>
          </p:cNvSpPr>
          <p:nvPr>
            <p:ph type="subTitle" idx="1"/>
          </p:nvPr>
        </p:nvSpPr>
        <p:spPr>
          <a:xfrm>
            <a:off x="744105" y="300654"/>
            <a:ext cx="7891272" cy="823815"/>
          </a:xfrm>
        </p:spPr>
        <p:txBody>
          <a:bodyPr/>
          <a:lstStyle/>
          <a:p>
            <a:pPr>
              <a:lnSpc>
                <a:spcPct val="80000"/>
              </a:lnSpc>
            </a:pPr>
            <a:r>
              <a:rPr lang="en-US" sz="2400" dirty="0" smtClean="0">
                <a:solidFill>
                  <a:srgbClr val="FF0000"/>
                </a:solidFill>
              </a:rPr>
              <a:t>SENZA DISTRETTO NESSUN WELFARE POSSIBILE </a:t>
            </a:r>
            <a:endParaRPr lang="en-US" sz="2400" dirty="0" smtClean="0">
              <a:solidFill>
                <a:srgbClr val="FF0000"/>
              </a:solidFill>
              <a:sym typeface="Wingdings"/>
            </a:endParaRPr>
          </a:p>
          <a:p>
            <a:pPr>
              <a:lnSpc>
                <a:spcPct val="80000"/>
              </a:lnSpc>
            </a:pPr>
            <a:r>
              <a:rPr lang="en-US" sz="2400" dirty="0" smtClean="0">
                <a:solidFill>
                  <a:srgbClr val="2A9B18"/>
                </a:solidFill>
              </a:rPr>
              <a:t>SENZA WELFARE NESSUNA SOSTENIBILITÀ del SSSN e dei SSSR</a:t>
            </a:r>
            <a:endParaRPr lang="en-US" sz="2400" dirty="0">
              <a:solidFill>
                <a:srgbClr val="2A9B18"/>
              </a:solidFill>
            </a:endParaRPr>
          </a:p>
        </p:txBody>
      </p:sp>
      <p:sp>
        <p:nvSpPr>
          <p:cNvPr id="2" name="Title 1"/>
          <p:cNvSpPr>
            <a:spLocks noGrp="1"/>
          </p:cNvSpPr>
          <p:nvPr>
            <p:ph type="title"/>
          </p:nvPr>
        </p:nvSpPr>
        <p:spPr>
          <a:xfrm>
            <a:off x="640195" y="1223142"/>
            <a:ext cx="7886700" cy="348813"/>
          </a:xfrm>
        </p:spPr>
        <p:txBody>
          <a:bodyPr/>
          <a:lstStyle/>
          <a:p>
            <a:pPr>
              <a:lnSpc>
                <a:spcPct val="80000"/>
              </a:lnSpc>
            </a:pPr>
            <a:r>
              <a:rPr lang="en-US" sz="2000" dirty="0" smtClean="0">
                <a:solidFill>
                  <a:schemeClr val="bg1">
                    <a:lumMod val="50000"/>
                  </a:schemeClr>
                </a:solidFill>
              </a:rPr>
              <a:t>CONGRESSO CARD VENETO LUNEDÌ 07 APRILE 2014</a:t>
            </a:r>
            <a:endParaRPr lang="en-US" sz="2000" dirty="0">
              <a:solidFill>
                <a:schemeClr val="bg1">
                  <a:lumMod val="50000"/>
                </a:schemeClr>
              </a:solidFill>
            </a:endParaRPr>
          </a:p>
        </p:txBody>
      </p:sp>
      <p:sp>
        <p:nvSpPr>
          <p:cNvPr id="14" name="Ellipse 59"/>
          <p:cNvSpPr/>
          <p:nvPr/>
        </p:nvSpPr>
        <p:spPr bwMode="auto">
          <a:xfrm>
            <a:off x="2547374" y="5690926"/>
            <a:ext cx="1559492" cy="31526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400">
              <a:solidFill>
                <a:srgbClr val="FFFFFF"/>
              </a:solidFill>
              <a:latin typeface="Calibri" pitchFamily="-105" charset="0"/>
              <a:ea typeface="+mn-ea"/>
            </a:endParaRPr>
          </a:p>
        </p:txBody>
      </p:sp>
      <p:sp>
        <p:nvSpPr>
          <p:cNvPr id="16" name="Ellipse 44"/>
          <p:cNvSpPr/>
          <p:nvPr/>
        </p:nvSpPr>
        <p:spPr bwMode="auto">
          <a:xfrm rot="21052097">
            <a:off x="3776726" y="3180351"/>
            <a:ext cx="1606364" cy="1605001"/>
          </a:xfrm>
          <a:prstGeom prst="ellipse">
            <a:avLst/>
          </a:prstGeom>
          <a:gradFill flip="none" rotWithShape="1">
            <a:gsLst>
              <a:gs pos="0">
                <a:srgbClr val="92D050"/>
              </a:gs>
              <a:gs pos="100000">
                <a:srgbClr val="2A9B18"/>
              </a:gs>
            </a:gsLst>
            <a:lin ang="5400000" scaled="1"/>
            <a:tileRect/>
          </a:gradFill>
          <a:ln w="9525" cap="flat" cmpd="sng" algn="ctr">
            <a:noFill/>
            <a:prstDash val="solid"/>
          </a:ln>
          <a:effectLst/>
        </p:spPr>
        <p:txBody>
          <a:bodyPr anchor="ctr"/>
          <a:lstStyle/>
          <a:p>
            <a:pPr algn="ctr" fontAlgn="auto">
              <a:spcBef>
                <a:spcPts val="0"/>
              </a:spcBef>
              <a:spcAft>
                <a:spcPts val="0"/>
              </a:spcAft>
              <a:defRPr/>
            </a:pPr>
            <a:endParaRPr lang="da-DK" sz="1400" u="sng">
              <a:solidFill>
                <a:srgbClr val="FFFFFF"/>
              </a:solidFill>
              <a:latin typeface="Calibri" pitchFamily="-105" charset="0"/>
              <a:ea typeface="+mn-ea"/>
            </a:endParaRPr>
          </a:p>
        </p:txBody>
      </p:sp>
      <p:sp>
        <p:nvSpPr>
          <p:cNvPr id="19" name="TextBox 24"/>
          <p:cNvSpPr txBox="1">
            <a:spLocks noChangeArrowheads="1"/>
          </p:cNvSpPr>
          <p:nvPr/>
        </p:nvSpPr>
        <p:spPr bwMode="auto">
          <a:xfrm>
            <a:off x="3781770" y="3381155"/>
            <a:ext cx="16099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sz="1400" dirty="0" err="1" smtClean="0">
                <a:latin typeface="Calibri" charset="0"/>
              </a:rPr>
              <a:t>Tra</a:t>
            </a:r>
            <a:r>
              <a:rPr lang="en-US" sz="1400" dirty="0" smtClean="0">
                <a:latin typeface="Calibri" charset="0"/>
              </a:rPr>
              <a:t> </a:t>
            </a:r>
            <a:r>
              <a:rPr lang="en-US" sz="1400" dirty="0" err="1" smtClean="0">
                <a:latin typeface="Calibri" charset="0"/>
              </a:rPr>
              <a:t>il</a:t>
            </a:r>
            <a:r>
              <a:rPr lang="en-US" sz="1400" dirty="0" smtClean="0">
                <a:latin typeface="Calibri" charset="0"/>
              </a:rPr>
              <a:t> DIRE </a:t>
            </a:r>
          </a:p>
          <a:p>
            <a:pPr algn="ctr" eaLnBrk="1" hangingPunct="1"/>
            <a:r>
              <a:rPr lang="en-US" sz="1400" dirty="0">
                <a:latin typeface="Calibri" charset="0"/>
              </a:rPr>
              <a:t>e</a:t>
            </a:r>
            <a:r>
              <a:rPr lang="en-US" sz="1400" dirty="0" smtClean="0">
                <a:latin typeface="Calibri" charset="0"/>
              </a:rPr>
              <a:t> </a:t>
            </a:r>
            <a:r>
              <a:rPr lang="en-US" sz="1400" dirty="0" err="1" smtClean="0">
                <a:latin typeface="Calibri" charset="0"/>
              </a:rPr>
              <a:t>il</a:t>
            </a:r>
            <a:r>
              <a:rPr lang="en-US" sz="1400" dirty="0" smtClean="0">
                <a:latin typeface="Calibri" charset="0"/>
              </a:rPr>
              <a:t> (WEL) FARE</a:t>
            </a:r>
          </a:p>
          <a:p>
            <a:pPr algn="ctr" eaLnBrk="1" hangingPunct="1"/>
            <a:r>
              <a:rPr lang="en-US" sz="1400" dirty="0" err="1" smtClean="0">
                <a:latin typeface="Calibri" charset="0"/>
              </a:rPr>
              <a:t>il</a:t>
            </a:r>
            <a:r>
              <a:rPr lang="en-US" sz="1400" dirty="0" smtClean="0">
                <a:latin typeface="Calibri" charset="0"/>
              </a:rPr>
              <a:t> BENE SALUTE    da LIBERARE</a:t>
            </a:r>
          </a:p>
          <a:p>
            <a:pPr algn="ctr" eaLnBrk="1" hangingPunct="1"/>
            <a:r>
              <a:rPr lang="en-US" sz="1200" b="1" dirty="0" smtClean="0">
                <a:latin typeface="Calibri" charset="0"/>
              </a:rPr>
              <a:t>FULVIO </a:t>
            </a:r>
          </a:p>
          <a:p>
            <a:pPr algn="ctr" eaLnBrk="1" hangingPunct="1"/>
            <a:r>
              <a:rPr lang="en-US" sz="1200" b="1" dirty="0" smtClean="0">
                <a:latin typeface="Calibri" charset="0"/>
              </a:rPr>
              <a:t>MOIRANO</a:t>
            </a:r>
          </a:p>
        </p:txBody>
      </p:sp>
      <p:sp>
        <p:nvSpPr>
          <p:cNvPr id="21" name="Ellipse 44"/>
          <p:cNvSpPr/>
          <p:nvPr/>
        </p:nvSpPr>
        <p:spPr bwMode="auto">
          <a:xfrm rot="20313476" flipH="1">
            <a:off x="2315000" y="2832337"/>
            <a:ext cx="1168927" cy="1170620"/>
          </a:xfrm>
          <a:prstGeom prst="ellipse">
            <a:avLst/>
          </a:prstGeom>
          <a:gradFill flip="none" rotWithShape="1">
            <a:gsLst>
              <a:gs pos="0">
                <a:srgbClr val="FF6600"/>
              </a:gs>
              <a:gs pos="100000">
                <a:srgbClr val="FFFFFF"/>
              </a:gs>
              <a:gs pos="91000">
                <a:srgbClr val="FFFF00"/>
              </a:gs>
              <a:gs pos="41000">
                <a:srgbClr val="FF6600"/>
              </a:gs>
              <a:gs pos="95000">
                <a:srgbClr val="FFFF00"/>
              </a:gs>
              <a:gs pos="97000">
                <a:srgbClr val="FFFF00"/>
              </a:gs>
              <a:gs pos="98000">
                <a:srgbClr val="FFFF00"/>
              </a:gs>
              <a:gs pos="99000">
                <a:srgbClr val="FFFF00"/>
              </a:gs>
            </a:gsLst>
            <a:lin ang="0" scaled="1"/>
            <a:tileRect/>
          </a:gradFill>
          <a:ln w="9525" cap="flat" cmpd="sng" algn="ctr">
            <a:noFill/>
            <a:prstDash val="solid"/>
          </a:ln>
          <a:effectLst/>
        </p:spPr>
        <p:txBody>
          <a:bodyPr anchor="ctr"/>
          <a:lstStyle/>
          <a:p>
            <a:pPr algn="ctr"/>
            <a:endParaRPr lang="da-DK" sz="1400" u="sng">
              <a:solidFill>
                <a:srgbClr val="FFFFFF"/>
              </a:solidFill>
              <a:latin typeface="Calibri" pitchFamily="-105" charset="0"/>
            </a:endParaRPr>
          </a:p>
        </p:txBody>
      </p:sp>
      <p:sp>
        <p:nvSpPr>
          <p:cNvPr id="25" name="Ellipse 44"/>
          <p:cNvSpPr/>
          <p:nvPr/>
        </p:nvSpPr>
        <p:spPr bwMode="auto">
          <a:xfrm rot="20313476" flipH="1">
            <a:off x="2764106" y="4658210"/>
            <a:ext cx="1168927" cy="1170620"/>
          </a:xfrm>
          <a:prstGeom prst="ellipse">
            <a:avLst/>
          </a:prstGeom>
          <a:gradFill flip="none" rotWithShape="1">
            <a:gsLst>
              <a:gs pos="0">
                <a:srgbClr val="008000"/>
              </a:gs>
              <a:gs pos="100000">
                <a:srgbClr val="FFFFFF"/>
              </a:gs>
              <a:gs pos="69000">
                <a:schemeClr val="bg1">
                  <a:lumMod val="65000"/>
                </a:schemeClr>
              </a:gs>
              <a:gs pos="25000">
                <a:srgbClr val="008000"/>
              </a:gs>
            </a:gsLst>
            <a:lin ang="0" scaled="1"/>
            <a:tileRect/>
          </a:gradFill>
          <a:ln w="9525" cap="flat" cmpd="sng" algn="ctr">
            <a:noFill/>
            <a:prstDash val="solid"/>
          </a:ln>
          <a:effectLst/>
        </p:spPr>
        <p:txBody>
          <a:bodyPr anchor="ctr"/>
          <a:lstStyle/>
          <a:p>
            <a:pPr algn="ctr"/>
            <a:endParaRPr lang="da-DK" sz="1400" u="sng">
              <a:solidFill>
                <a:srgbClr val="FFFFFF"/>
              </a:solidFill>
              <a:latin typeface="Calibri" pitchFamily="-105" charset="0"/>
            </a:endParaRPr>
          </a:p>
        </p:txBody>
      </p:sp>
      <p:sp>
        <p:nvSpPr>
          <p:cNvPr id="37" name="Ellipse 44"/>
          <p:cNvSpPr/>
          <p:nvPr/>
        </p:nvSpPr>
        <p:spPr bwMode="auto">
          <a:xfrm rot="20313476" flipH="1">
            <a:off x="5236644" y="4656986"/>
            <a:ext cx="1170142" cy="1170620"/>
          </a:xfrm>
          <a:prstGeom prst="ellipse">
            <a:avLst/>
          </a:prstGeom>
          <a:gradFill flip="none" rotWithShape="1">
            <a:gsLst>
              <a:gs pos="0">
                <a:srgbClr val="008000"/>
              </a:gs>
              <a:gs pos="100000">
                <a:srgbClr val="FFFFFF"/>
              </a:gs>
              <a:gs pos="37000">
                <a:srgbClr val="008000"/>
              </a:gs>
            </a:gsLst>
            <a:path path="circle">
              <a:fillToRect l="100000" t="100000"/>
            </a:path>
            <a:tileRect r="-100000" b="-100000"/>
          </a:gradFill>
          <a:ln w="9525" cap="flat" cmpd="sng" algn="ctr">
            <a:noFill/>
            <a:prstDash val="solid"/>
          </a:ln>
          <a:effectLst/>
        </p:spPr>
        <p:txBody>
          <a:bodyPr anchor="ctr"/>
          <a:lstStyle/>
          <a:p>
            <a:pPr algn="ctr"/>
            <a:endParaRPr lang="da-DK" sz="1400" u="sng">
              <a:solidFill>
                <a:srgbClr val="FFFFFF"/>
              </a:solidFill>
              <a:latin typeface="Calibri" pitchFamily="-105" charset="0"/>
            </a:endParaRPr>
          </a:p>
        </p:txBody>
      </p:sp>
      <p:sp>
        <p:nvSpPr>
          <p:cNvPr id="41" name="Ellipse 44"/>
          <p:cNvSpPr/>
          <p:nvPr/>
        </p:nvSpPr>
        <p:spPr bwMode="auto">
          <a:xfrm rot="20313476" flipH="1">
            <a:off x="5648938" y="2831113"/>
            <a:ext cx="1170142" cy="1170620"/>
          </a:xfrm>
          <a:prstGeom prst="ellipse">
            <a:avLst/>
          </a:prstGeom>
          <a:gradFill flip="none" rotWithShape="1">
            <a:gsLst>
              <a:gs pos="0">
                <a:srgbClr val="FFFF00"/>
              </a:gs>
              <a:gs pos="100000">
                <a:srgbClr val="FFFFFF"/>
              </a:gs>
              <a:gs pos="69000">
                <a:srgbClr val="FF6600"/>
              </a:gs>
            </a:gsLst>
            <a:path path="circle">
              <a:fillToRect l="100000" t="100000"/>
            </a:path>
            <a:tileRect r="-100000" b="-100000"/>
          </a:gradFill>
          <a:ln w="9525" cap="flat" cmpd="sng" algn="ctr">
            <a:noFill/>
            <a:prstDash val="solid"/>
          </a:ln>
          <a:effectLst/>
        </p:spPr>
        <p:txBody>
          <a:bodyPr anchor="ctr"/>
          <a:lstStyle/>
          <a:p>
            <a:pPr algn="ctr"/>
            <a:endParaRPr lang="da-DK" sz="1400" u="sng">
              <a:solidFill>
                <a:srgbClr val="FFFFFF"/>
              </a:solidFill>
              <a:latin typeface="Calibri" pitchFamily="-105" charset="0"/>
            </a:endParaRPr>
          </a:p>
        </p:txBody>
      </p:sp>
      <p:sp>
        <p:nvSpPr>
          <p:cNvPr id="45" name="Ellipse 44"/>
          <p:cNvSpPr/>
          <p:nvPr/>
        </p:nvSpPr>
        <p:spPr bwMode="auto">
          <a:xfrm rot="20313476" flipH="1">
            <a:off x="3955586" y="1653132"/>
            <a:ext cx="1170142" cy="1170620"/>
          </a:xfrm>
          <a:prstGeom prst="ellipse">
            <a:avLst/>
          </a:prstGeom>
          <a:gradFill flip="none" rotWithShape="1">
            <a:gsLst>
              <a:gs pos="100000">
                <a:srgbClr val="FFFFFF"/>
              </a:gs>
              <a:gs pos="50000">
                <a:srgbClr val="FF0000"/>
              </a:gs>
            </a:gsLst>
            <a:path path="circle">
              <a:fillToRect l="100000" t="100000"/>
            </a:path>
            <a:tileRect r="-100000" b="-100000"/>
          </a:gradFill>
          <a:ln w="9525" cap="flat" cmpd="sng" algn="ctr">
            <a:noFill/>
            <a:prstDash val="solid"/>
          </a:ln>
          <a:effectLst/>
        </p:spPr>
        <p:txBody>
          <a:bodyPr anchor="ctr"/>
          <a:lstStyle/>
          <a:p>
            <a:pPr algn="ctr" fontAlgn="auto">
              <a:spcBef>
                <a:spcPts val="0"/>
              </a:spcBef>
              <a:spcAft>
                <a:spcPts val="0"/>
              </a:spcAft>
              <a:defRPr/>
            </a:pPr>
            <a:endParaRPr lang="da-DK" sz="1400" u="sng">
              <a:solidFill>
                <a:srgbClr val="FFFFFF"/>
              </a:solidFill>
              <a:latin typeface="Calibri" pitchFamily="-105" charset="0"/>
              <a:ea typeface="+mn-ea"/>
            </a:endParaRPr>
          </a:p>
        </p:txBody>
      </p:sp>
      <p:sp>
        <p:nvSpPr>
          <p:cNvPr id="48" name="Rektangel 76"/>
          <p:cNvSpPr>
            <a:spLocks noChangeArrowheads="1"/>
          </p:cNvSpPr>
          <p:nvPr/>
        </p:nvSpPr>
        <p:spPr bwMode="auto">
          <a:xfrm>
            <a:off x="2776804" y="5022094"/>
            <a:ext cx="111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200" b="1" noProof="1" smtClean="0">
                <a:solidFill>
                  <a:srgbClr val="1E1C11"/>
                </a:solidFill>
                <a:latin typeface="Calibri" charset="0"/>
                <a:cs typeface="Arial" charset="0"/>
              </a:rPr>
              <a:t>CLAUDIO CRICELLI</a:t>
            </a:r>
            <a:endParaRPr lang="da-DK" sz="1400" dirty="0">
              <a:solidFill>
                <a:srgbClr val="1E1C11"/>
              </a:solidFill>
              <a:latin typeface="Calibri" charset="0"/>
            </a:endParaRPr>
          </a:p>
        </p:txBody>
      </p:sp>
      <p:sp>
        <p:nvSpPr>
          <p:cNvPr id="49" name="Right Arrow 48"/>
          <p:cNvSpPr>
            <a:spLocks noChangeArrowheads="1"/>
          </p:cNvSpPr>
          <p:nvPr/>
        </p:nvSpPr>
        <p:spPr bwMode="auto">
          <a:xfrm rot="2490468">
            <a:off x="5111909" y="4587795"/>
            <a:ext cx="288361" cy="277317"/>
          </a:xfrm>
          <a:prstGeom prst="rightArrow">
            <a:avLst>
              <a:gd name="adj1" fmla="val 50000"/>
              <a:gd name="adj2" fmla="val 49998"/>
            </a:avLst>
          </a:prstGeom>
          <a:gradFill flip="none" rotWithShape="0">
            <a:gsLst>
              <a:gs pos="0">
                <a:srgbClr val="7F7F7F">
                  <a:alpha val="0"/>
                </a:srgbClr>
              </a:gs>
              <a:gs pos="100000">
                <a:srgbClr val="0070C0"/>
              </a:gs>
            </a:gsLst>
            <a:lin ang="2700000" scaled="1"/>
            <a:tileRect/>
          </a:gradFill>
          <a:ln w="9525">
            <a:noFill/>
            <a:miter lim="800000"/>
            <a:headEnd/>
            <a:tailEnd/>
          </a:ln>
          <a:effectLst/>
        </p:spPr>
        <p:txBody>
          <a:bodyPr anchor="ctr"/>
          <a:lstStyle/>
          <a:p>
            <a:pPr algn="ctr"/>
            <a:endParaRPr lang="en-US" sz="1400">
              <a:solidFill>
                <a:srgbClr val="FFFFFF"/>
              </a:solidFill>
              <a:ea typeface="ＭＳ Ｐゴシック" pitchFamily="-105" charset="-128"/>
              <a:cs typeface="ＭＳ Ｐゴシック" pitchFamily="-105" charset="-128"/>
            </a:endParaRPr>
          </a:p>
        </p:txBody>
      </p:sp>
      <p:sp>
        <p:nvSpPr>
          <p:cNvPr id="50" name="Right Arrow 49"/>
          <p:cNvSpPr>
            <a:spLocks noChangeArrowheads="1"/>
          </p:cNvSpPr>
          <p:nvPr/>
        </p:nvSpPr>
        <p:spPr bwMode="auto">
          <a:xfrm rot="16200000">
            <a:off x="4406960" y="2869290"/>
            <a:ext cx="288361" cy="277317"/>
          </a:xfrm>
          <a:prstGeom prst="rightArrow">
            <a:avLst>
              <a:gd name="adj1" fmla="val 50000"/>
              <a:gd name="adj2" fmla="val 49998"/>
            </a:avLst>
          </a:prstGeom>
          <a:gradFill flip="none" rotWithShape="0">
            <a:gsLst>
              <a:gs pos="0">
                <a:srgbClr val="7F7F7F">
                  <a:alpha val="0"/>
                </a:srgbClr>
              </a:gs>
              <a:gs pos="100000">
                <a:srgbClr val="0070C0"/>
              </a:gs>
            </a:gsLst>
            <a:lin ang="16200000" scaled="1"/>
            <a:tileRect/>
          </a:gradFill>
          <a:ln w="9525">
            <a:noFill/>
            <a:miter lim="800000"/>
            <a:headEnd/>
            <a:tailEnd/>
          </a:ln>
          <a:effectLst/>
        </p:spPr>
        <p:txBody>
          <a:bodyPr anchor="ctr"/>
          <a:lstStyle/>
          <a:p>
            <a:pPr algn="ctr" fontAlgn="auto">
              <a:spcBef>
                <a:spcPts val="0"/>
              </a:spcBef>
              <a:spcAft>
                <a:spcPts val="0"/>
              </a:spcAft>
              <a:defRPr/>
            </a:pPr>
            <a:endParaRPr lang="en-US" sz="1400">
              <a:solidFill>
                <a:srgbClr val="FFFFFF"/>
              </a:solidFill>
              <a:latin typeface="+mn-lt"/>
              <a:ea typeface="ＭＳ Ｐゴシック" pitchFamily="-105" charset="-128"/>
              <a:cs typeface="ＭＳ Ｐゴシック" pitchFamily="-105" charset="-128"/>
            </a:endParaRPr>
          </a:p>
        </p:txBody>
      </p:sp>
      <p:sp>
        <p:nvSpPr>
          <p:cNvPr id="51" name="Right Arrow 50"/>
          <p:cNvSpPr>
            <a:spLocks noChangeArrowheads="1"/>
          </p:cNvSpPr>
          <p:nvPr/>
        </p:nvSpPr>
        <p:spPr bwMode="auto">
          <a:xfrm rot="19983211">
            <a:off x="5356095" y="3488345"/>
            <a:ext cx="288360" cy="277317"/>
          </a:xfrm>
          <a:prstGeom prst="rightArrow">
            <a:avLst>
              <a:gd name="adj1" fmla="val 50000"/>
              <a:gd name="adj2" fmla="val 49998"/>
            </a:avLst>
          </a:prstGeom>
          <a:gradFill flip="none" rotWithShape="0">
            <a:gsLst>
              <a:gs pos="0">
                <a:srgbClr val="7F7F7F">
                  <a:alpha val="0"/>
                </a:srgbClr>
              </a:gs>
              <a:gs pos="100000">
                <a:srgbClr val="0070C0"/>
              </a:gs>
            </a:gsLst>
            <a:lin ang="18900000" scaled="1"/>
            <a:tileRect/>
          </a:gradFill>
          <a:ln w="9525">
            <a:noFill/>
            <a:miter lim="800000"/>
            <a:headEnd/>
            <a:tailEnd/>
          </a:ln>
          <a:effectLst/>
        </p:spPr>
        <p:txBody>
          <a:bodyPr anchor="ctr"/>
          <a:lstStyle/>
          <a:p>
            <a:pPr algn="ctr"/>
            <a:endParaRPr lang="en-US" sz="1400">
              <a:solidFill>
                <a:srgbClr val="FFFFFF"/>
              </a:solidFill>
              <a:ea typeface="ＭＳ Ｐゴシック" pitchFamily="-105" charset="-128"/>
              <a:cs typeface="ＭＳ Ｐゴシック" pitchFamily="-105" charset="-128"/>
            </a:endParaRPr>
          </a:p>
        </p:txBody>
      </p:sp>
      <p:sp>
        <p:nvSpPr>
          <p:cNvPr id="52" name="Right Arrow 51"/>
          <p:cNvSpPr>
            <a:spLocks noChangeArrowheads="1"/>
          </p:cNvSpPr>
          <p:nvPr/>
        </p:nvSpPr>
        <p:spPr bwMode="auto">
          <a:xfrm rot="12552318">
            <a:off x="3527768" y="3446624"/>
            <a:ext cx="288360" cy="277317"/>
          </a:xfrm>
          <a:prstGeom prst="rightArrow">
            <a:avLst>
              <a:gd name="adj1" fmla="val 50000"/>
              <a:gd name="adj2" fmla="val 49998"/>
            </a:avLst>
          </a:prstGeom>
          <a:gradFill flip="none" rotWithShape="0">
            <a:gsLst>
              <a:gs pos="0">
                <a:srgbClr val="7F7F7F">
                  <a:alpha val="0"/>
                </a:srgbClr>
              </a:gs>
              <a:gs pos="100000">
                <a:srgbClr val="0070C0"/>
              </a:gs>
            </a:gsLst>
            <a:lin ang="13500000" scaled="1"/>
            <a:tileRect/>
          </a:gradFill>
          <a:ln w="9525">
            <a:noFill/>
            <a:miter lim="800000"/>
            <a:headEnd/>
            <a:tailEnd/>
          </a:ln>
          <a:effectLst/>
        </p:spPr>
        <p:txBody>
          <a:bodyPr anchor="ctr"/>
          <a:lstStyle/>
          <a:p>
            <a:pPr algn="ctr"/>
            <a:endParaRPr lang="en-US" sz="1400">
              <a:solidFill>
                <a:srgbClr val="FFFFFF"/>
              </a:solidFill>
              <a:ea typeface="ＭＳ Ｐゴシック" pitchFamily="-105" charset="-128"/>
              <a:cs typeface="ＭＳ Ｐゴシック" pitchFamily="-105" charset="-128"/>
            </a:endParaRPr>
          </a:p>
        </p:txBody>
      </p:sp>
      <p:sp>
        <p:nvSpPr>
          <p:cNvPr id="53" name="Right Arrow 52"/>
          <p:cNvSpPr>
            <a:spLocks noChangeArrowheads="1"/>
          </p:cNvSpPr>
          <p:nvPr/>
        </p:nvSpPr>
        <p:spPr bwMode="auto">
          <a:xfrm rot="19109532" flipH="1">
            <a:off x="3743731" y="4554664"/>
            <a:ext cx="288360" cy="277317"/>
          </a:xfrm>
          <a:prstGeom prst="rightArrow">
            <a:avLst>
              <a:gd name="adj1" fmla="val 50000"/>
              <a:gd name="adj2" fmla="val 49998"/>
            </a:avLst>
          </a:prstGeom>
          <a:gradFill flip="none" rotWithShape="0">
            <a:gsLst>
              <a:gs pos="0">
                <a:srgbClr val="7F7F7F">
                  <a:alpha val="0"/>
                </a:srgbClr>
              </a:gs>
              <a:gs pos="100000">
                <a:srgbClr val="0070C0"/>
              </a:gs>
            </a:gsLst>
            <a:lin ang="8100000" scaled="1"/>
            <a:tileRect/>
          </a:gradFill>
          <a:ln w="9525">
            <a:noFill/>
            <a:miter lim="800000"/>
            <a:headEnd/>
            <a:tailEnd/>
          </a:ln>
          <a:effectLst/>
        </p:spPr>
        <p:txBody>
          <a:bodyPr anchor="ctr"/>
          <a:lstStyle/>
          <a:p>
            <a:pPr algn="ctr"/>
            <a:endParaRPr lang="en-US" sz="1400">
              <a:solidFill>
                <a:srgbClr val="FFFFFF"/>
              </a:solidFill>
              <a:ea typeface="ＭＳ Ｐゴシック" pitchFamily="-105" charset="-128"/>
              <a:cs typeface="ＭＳ Ｐゴシック" pitchFamily="-105" charset="-128"/>
            </a:endParaRPr>
          </a:p>
        </p:txBody>
      </p:sp>
      <p:sp>
        <p:nvSpPr>
          <p:cNvPr id="54" name="Ellipse 59"/>
          <p:cNvSpPr/>
          <p:nvPr/>
        </p:nvSpPr>
        <p:spPr bwMode="auto">
          <a:xfrm>
            <a:off x="5021192" y="5686274"/>
            <a:ext cx="1559492" cy="31526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400">
              <a:solidFill>
                <a:srgbClr val="FFFFFF"/>
              </a:solidFill>
              <a:latin typeface="Calibri" pitchFamily="-105" charset="0"/>
              <a:ea typeface="+mn-ea"/>
            </a:endParaRPr>
          </a:p>
        </p:txBody>
      </p:sp>
      <p:sp>
        <p:nvSpPr>
          <p:cNvPr id="55" name="Rektangel 76"/>
          <p:cNvSpPr>
            <a:spLocks noChangeArrowheads="1"/>
          </p:cNvSpPr>
          <p:nvPr/>
        </p:nvSpPr>
        <p:spPr bwMode="auto">
          <a:xfrm>
            <a:off x="2335060" y="3174011"/>
            <a:ext cx="111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200" b="1" noProof="1">
                <a:solidFill>
                  <a:srgbClr val="1E1C11"/>
                </a:solidFill>
                <a:latin typeface="Calibri" charset="0"/>
                <a:cs typeface="Arial" charset="0"/>
              </a:rPr>
              <a:t>SABINA </a:t>
            </a:r>
          </a:p>
          <a:p>
            <a:pPr algn="ctr"/>
            <a:r>
              <a:rPr lang="en-US" sz="1200" b="1" noProof="1" smtClean="0">
                <a:solidFill>
                  <a:srgbClr val="1E1C11"/>
                </a:solidFill>
                <a:latin typeface="Calibri" charset="0"/>
                <a:cs typeface="Arial" charset="0"/>
              </a:rPr>
              <a:t>NUTI</a:t>
            </a:r>
            <a:endParaRPr lang="da-DK" sz="1400" dirty="0">
              <a:solidFill>
                <a:srgbClr val="1E1C11"/>
              </a:solidFill>
              <a:latin typeface="Calibri" charset="0"/>
            </a:endParaRPr>
          </a:p>
        </p:txBody>
      </p:sp>
      <p:sp>
        <p:nvSpPr>
          <p:cNvPr id="56" name="Rektangel 76"/>
          <p:cNvSpPr>
            <a:spLocks noChangeArrowheads="1"/>
          </p:cNvSpPr>
          <p:nvPr/>
        </p:nvSpPr>
        <p:spPr bwMode="auto">
          <a:xfrm>
            <a:off x="3983009" y="2002286"/>
            <a:ext cx="111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200" b="1" noProof="1" smtClean="0">
                <a:solidFill>
                  <a:srgbClr val="1E1C11"/>
                </a:solidFill>
                <a:latin typeface="Calibri" charset="0"/>
                <a:cs typeface="Arial" charset="0"/>
              </a:rPr>
              <a:t>IVAN CAVICCHI</a:t>
            </a:r>
            <a:endParaRPr lang="da-DK" sz="1400" dirty="0">
              <a:solidFill>
                <a:srgbClr val="1E1C11"/>
              </a:solidFill>
              <a:latin typeface="Calibri" charset="0"/>
            </a:endParaRPr>
          </a:p>
        </p:txBody>
      </p:sp>
      <p:sp>
        <p:nvSpPr>
          <p:cNvPr id="57" name="Rektangel 76"/>
          <p:cNvSpPr>
            <a:spLocks noChangeArrowheads="1"/>
          </p:cNvSpPr>
          <p:nvPr/>
        </p:nvSpPr>
        <p:spPr bwMode="auto">
          <a:xfrm>
            <a:off x="5671450" y="3030636"/>
            <a:ext cx="11190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200" b="1" noProof="1" smtClean="0">
                <a:solidFill>
                  <a:srgbClr val="1E1C11"/>
                </a:solidFill>
                <a:latin typeface="Calibri" charset="0"/>
                <a:cs typeface="Arial" charset="0"/>
              </a:rPr>
              <a:t>TIZIANO</a:t>
            </a:r>
          </a:p>
          <a:p>
            <a:pPr algn="ctr"/>
            <a:r>
              <a:rPr lang="en-US" sz="1200" b="1" noProof="1" smtClean="0">
                <a:solidFill>
                  <a:srgbClr val="1E1C11"/>
                </a:solidFill>
                <a:latin typeface="Calibri" charset="0"/>
                <a:cs typeface="Arial" charset="0"/>
              </a:rPr>
              <a:t>VECCHIATO </a:t>
            </a:r>
          </a:p>
          <a:p>
            <a:pPr algn="ctr"/>
            <a:r>
              <a:rPr lang="en-US" sz="1200" b="1" noProof="1" smtClean="0">
                <a:solidFill>
                  <a:srgbClr val="1E1C11"/>
                </a:solidFill>
                <a:latin typeface="Calibri" charset="0"/>
                <a:cs typeface="Arial" charset="0"/>
              </a:rPr>
              <a:t>e CRISTIANO GORI</a:t>
            </a:r>
            <a:endParaRPr lang="da-DK" sz="1400" dirty="0">
              <a:solidFill>
                <a:srgbClr val="1E1C11"/>
              </a:solidFill>
              <a:latin typeface="Calibri" charset="0"/>
            </a:endParaRPr>
          </a:p>
        </p:txBody>
      </p:sp>
      <p:sp>
        <p:nvSpPr>
          <p:cNvPr id="58" name="Rektangel 76"/>
          <p:cNvSpPr>
            <a:spLocks noChangeArrowheads="1"/>
          </p:cNvSpPr>
          <p:nvPr/>
        </p:nvSpPr>
        <p:spPr bwMode="auto">
          <a:xfrm>
            <a:off x="5264065" y="5034793"/>
            <a:ext cx="111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sz="1200" b="1" noProof="1" smtClean="0">
                <a:solidFill>
                  <a:srgbClr val="1E1C11"/>
                </a:solidFill>
                <a:latin typeface="Calibri" charset="0"/>
                <a:cs typeface="Arial" charset="0"/>
              </a:rPr>
              <a:t>CARD </a:t>
            </a:r>
          </a:p>
          <a:p>
            <a:pPr algn="ctr" defTabSz="914400"/>
            <a:r>
              <a:rPr lang="en-US" sz="1200" b="1" noProof="1" smtClean="0">
                <a:solidFill>
                  <a:srgbClr val="1E1C11"/>
                </a:solidFill>
                <a:latin typeface="Calibri" charset="0"/>
                <a:cs typeface="Arial" charset="0"/>
              </a:rPr>
              <a:t>VENETO</a:t>
            </a:r>
            <a:endParaRPr lang="da-DK" sz="1400" dirty="0">
              <a:solidFill>
                <a:srgbClr val="1E1C11"/>
              </a:solidFill>
              <a:latin typeface="Calibri" charset="0"/>
            </a:endParaRPr>
          </a:p>
        </p:txBody>
      </p:sp>
      <p:sp>
        <p:nvSpPr>
          <p:cNvPr id="6" name="Footer Placeholder 5"/>
          <p:cNvSpPr>
            <a:spLocks noGrp="1"/>
          </p:cNvSpPr>
          <p:nvPr>
            <p:ph type="ftr" sz="quarter" idx="11"/>
          </p:nvPr>
        </p:nvSpPr>
        <p:spPr>
          <a:xfrm>
            <a:off x="415637" y="6240901"/>
            <a:ext cx="8312727" cy="365125"/>
          </a:xfrm>
        </p:spPr>
        <p:txBody>
          <a:bodyPr/>
          <a:lstStyle/>
          <a:p>
            <a:r>
              <a:rPr lang="en-US" sz="1800" dirty="0" smtClean="0"/>
              <a:t>RIFORMARE  VALUTANDO  – </a:t>
            </a:r>
            <a:r>
              <a:rPr lang="en-US" sz="1800" dirty="0"/>
              <a:t>VALUTARE </a:t>
            </a:r>
            <a:r>
              <a:rPr lang="en-US" sz="1800" dirty="0" smtClean="0"/>
              <a:t> GOVERNANDO – GOVERNARE  PRODUCENDO</a:t>
            </a:r>
            <a:endParaRPr lang="en-US" sz="1800" dirty="0"/>
          </a:p>
        </p:txBody>
      </p:sp>
      <p:sp>
        <p:nvSpPr>
          <p:cNvPr id="28" name="Ellipse 59"/>
          <p:cNvSpPr/>
          <p:nvPr/>
        </p:nvSpPr>
        <p:spPr bwMode="auto">
          <a:xfrm>
            <a:off x="5485082" y="3945570"/>
            <a:ext cx="1559492" cy="31526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400">
              <a:solidFill>
                <a:srgbClr val="FFFFFF"/>
              </a:solidFill>
              <a:latin typeface="Calibri" pitchFamily="-105" charset="0"/>
              <a:ea typeface="+mn-ea"/>
            </a:endParaRPr>
          </a:p>
        </p:txBody>
      </p:sp>
      <p:sp>
        <p:nvSpPr>
          <p:cNvPr id="29" name="Ellipse 59"/>
          <p:cNvSpPr/>
          <p:nvPr/>
        </p:nvSpPr>
        <p:spPr bwMode="auto">
          <a:xfrm>
            <a:off x="2103275" y="3942205"/>
            <a:ext cx="1559492" cy="31526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400">
              <a:solidFill>
                <a:srgbClr val="FFFFFF"/>
              </a:solidFill>
              <a:latin typeface="Calibri" pitchFamily="-105" charset="0"/>
              <a:ea typeface="+mn-ea"/>
            </a:endParaRPr>
          </a:p>
        </p:txBody>
      </p:sp>
      <p:sp>
        <p:nvSpPr>
          <p:cNvPr id="30" name="Ellipse 59"/>
          <p:cNvSpPr/>
          <p:nvPr/>
        </p:nvSpPr>
        <p:spPr bwMode="auto">
          <a:xfrm>
            <a:off x="3768557" y="2636208"/>
            <a:ext cx="1559492" cy="31526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400">
              <a:solidFill>
                <a:srgbClr val="FFFFFF"/>
              </a:solidFill>
              <a:latin typeface="Calibri" pitchFamily="-105" charset="0"/>
              <a:ea typeface="+mn-ea"/>
            </a:endParaRPr>
          </a:p>
        </p:txBody>
      </p:sp>
      <p:pic>
        <p:nvPicPr>
          <p:cNvPr id="31" name="Picture 7" descr="Logo CARD (con scritta inverti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3653" y="3960114"/>
            <a:ext cx="1501684" cy="9698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2" name="Immagine 31"/>
          <p:cNvPicPr>
            <a:picLocks noChangeAspect="1"/>
          </p:cNvPicPr>
          <p:nvPr/>
        </p:nvPicPr>
        <p:blipFill>
          <a:blip r:embed="rId7"/>
          <a:stretch>
            <a:fillRect/>
          </a:stretch>
        </p:blipFill>
        <p:spPr>
          <a:xfrm>
            <a:off x="389103" y="1787240"/>
            <a:ext cx="1448914" cy="1439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3" name="Rektangel 76"/>
          <p:cNvSpPr>
            <a:spLocks noChangeArrowheads="1"/>
          </p:cNvSpPr>
          <p:nvPr/>
        </p:nvSpPr>
        <p:spPr bwMode="auto">
          <a:xfrm>
            <a:off x="7112001" y="4994877"/>
            <a:ext cx="166254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914400"/>
            <a:r>
              <a:rPr lang="en-US" sz="1400" b="1" noProof="1">
                <a:solidFill>
                  <a:srgbClr val="1E1C11"/>
                </a:solidFill>
                <a:latin typeface="Calibri" charset="0"/>
              </a:rPr>
              <a:t>CARD</a:t>
            </a:r>
            <a:r>
              <a:rPr lang="en-US" sz="1200" b="1" noProof="1" smtClean="0">
                <a:solidFill>
                  <a:srgbClr val="1E1C11"/>
                </a:solidFill>
                <a:latin typeface="Calibri" charset="0"/>
                <a:cs typeface="Arial" charset="0"/>
              </a:rPr>
              <a:t> </a:t>
            </a:r>
            <a:r>
              <a:rPr lang="da-DK" sz="1400" b="1" noProof="1" smtClean="0">
                <a:solidFill>
                  <a:srgbClr val="1E1C11"/>
                </a:solidFill>
                <a:latin typeface="Calibri" charset="0"/>
              </a:rPr>
              <a:t>ITALIA</a:t>
            </a:r>
          </a:p>
          <a:p>
            <a:pPr algn="ctr" defTabSz="914400"/>
            <a:r>
              <a:rPr lang="da-DK" sz="1400" noProof="1" smtClean="0">
                <a:solidFill>
                  <a:srgbClr val="1E1C11"/>
                </a:solidFill>
                <a:latin typeface="Calibri" charset="0"/>
                <a:cs typeface="Arial" charset="0"/>
              </a:rPr>
              <a:t>Gilberto Gentili</a:t>
            </a:r>
          </a:p>
          <a:p>
            <a:pPr algn="ctr" defTabSz="914400"/>
            <a:r>
              <a:rPr lang="da-DK" sz="1400" noProof="1" smtClean="0">
                <a:solidFill>
                  <a:srgbClr val="1E1C11"/>
                </a:solidFill>
                <a:latin typeface="Calibri" charset="0"/>
                <a:cs typeface="Arial" charset="0"/>
              </a:rPr>
              <a:t>Paolo Da Col</a:t>
            </a:r>
          </a:p>
          <a:p>
            <a:pPr algn="ctr" defTabSz="914400"/>
            <a:r>
              <a:rPr lang="da-DK" sz="1400" noProof="1" smtClean="0">
                <a:solidFill>
                  <a:srgbClr val="1E1C11"/>
                </a:solidFill>
                <a:latin typeface="Calibri" charset="0"/>
                <a:cs typeface="Arial" charset="0"/>
              </a:rPr>
              <a:t>Genny Volpe</a:t>
            </a:r>
          </a:p>
          <a:p>
            <a:pPr algn="ctr" defTabSz="914400"/>
            <a:r>
              <a:rPr lang="da-DK" sz="1400" noProof="1" smtClean="0">
                <a:solidFill>
                  <a:srgbClr val="1E1C11"/>
                </a:solidFill>
                <a:latin typeface="Calibri" charset="0"/>
                <a:cs typeface="Arial" charset="0"/>
              </a:rPr>
              <a:t>Antonino Trimarchi</a:t>
            </a:r>
            <a:endParaRPr lang="en-US" sz="1200" noProof="1" smtClean="0">
              <a:solidFill>
                <a:srgbClr val="1E1C11"/>
              </a:solidFill>
              <a:latin typeface="Calibri" charset="0"/>
              <a:cs typeface="Arial" charset="0"/>
            </a:endParaRPr>
          </a:p>
        </p:txBody>
      </p:sp>
    </p:spTree>
    <p:extLst>
      <p:ext uri="{BB962C8B-B14F-4D97-AF65-F5344CB8AC3E}">
        <p14:creationId xmlns:p14="http://schemas.microsoft.com/office/powerpoint/2010/main" val="13620888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0" y="731831"/>
            <a:ext cx="9144000" cy="1184940"/>
          </a:xfrm>
        </p:spPr>
        <p:txBody>
          <a:bodyPr vert="horz" wrap="square" lIns="91440" tIns="45720" rIns="91440" bIns="45720" rtlCol="0">
            <a:spAutoFit/>
          </a:bodyPr>
          <a:lstStyle/>
          <a:p>
            <a:r>
              <a:rPr lang="it-IT" sz="2000" spc="300" dirty="0">
                <a:solidFill>
                  <a:srgbClr val="FF0000"/>
                </a:solidFill>
              </a:rPr>
              <a:t>EVITARE DI RIDURRE I PUNTI DI VISTA </a:t>
            </a:r>
          </a:p>
          <a:p>
            <a:r>
              <a:rPr lang="it-IT" sz="2000" spc="300" dirty="0" smtClean="0">
                <a:solidFill>
                  <a:srgbClr val="FF0000"/>
                </a:solidFill>
              </a:rPr>
              <a:t>RIFLETTENDO SU QUELLI SCOMODI </a:t>
            </a:r>
          </a:p>
          <a:p>
            <a:r>
              <a:rPr lang="it-IT" sz="2000" spc="300" dirty="0" smtClean="0">
                <a:solidFill>
                  <a:srgbClr val="FFFF00"/>
                </a:solidFill>
              </a:rPr>
              <a:t>CI AIUTA </a:t>
            </a:r>
            <a:r>
              <a:rPr lang="it-IT" sz="2000" dirty="0" smtClean="0">
                <a:solidFill>
                  <a:srgbClr val="FFFF00"/>
                </a:solidFill>
              </a:rPr>
              <a:t>A  </a:t>
            </a:r>
            <a:r>
              <a:rPr lang="it-IT" sz="2000" u="sng" spc="300" dirty="0" smtClean="0">
                <a:solidFill>
                  <a:srgbClr val="FFFF00"/>
                </a:solidFill>
              </a:rPr>
              <a:t>RENDERE</a:t>
            </a:r>
            <a:r>
              <a:rPr lang="it-IT" sz="2000" u="sng" dirty="0" smtClean="0">
                <a:solidFill>
                  <a:srgbClr val="FFFF00"/>
                </a:solidFill>
              </a:rPr>
              <a:t> </a:t>
            </a:r>
            <a:r>
              <a:rPr lang="it-IT" sz="2000" u="sng" spc="300" dirty="0" smtClean="0">
                <a:solidFill>
                  <a:srgbClr val="FFFF00"/>
                </a:solidFill>
              </a:rPr>
              <a:t>RELATIVE</a:t>
            </a:r>
            <a:r>
              <a:rPr lang="it-IT" sz="2000" dirty="0" smtClean="0">
                <a:solidFill>
                  <a:srgbClr val="FFFF00"/>
                </a:solidFill>
              </a:rPr>
              <a:t> </a:t>
            </a:r>
            <a:r>
              <a:rPr lang="it-IT" sz="2000" spc="300" dirty="0" smtClean="0">
                <a:solidFill>
                  <a:srgbClr val="FFFF00"/>
                </a:solidFill>
              </a:rPr>
              <a:t>LE GIUSTIFICAZIONI FINANZIARIE </a:t>
            </a:r>
            <a:endParaRPr lang="it-IT" sz="2000" spc="300" dirty="0">
              <a:solidFill>
                <a:srgbClr val="FFFF00"/>
              </a:solidFill>
            </a:endParaRP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20</a:t>
            </a:fld>
            <a:r>
              <a:rPr lang="en-US" smtClean="0"/>
              <a:t>|</a:t>
            </a:r>
            <a:endParaRPr lang="en-US" dirty="0"/>
          </a:p>
        </p:txBody>
      </p:sp>
      <p:sp>
        <p:nvSpPr>
          <p:cNvPr id="6" name="Titolo 5"/>
          <p:cNvSpPr>
            <a:spLocks noGrp="1"/>
          </p:cNvSpPr>
          <p:nvPr>
            <p:ph type="title"/>
          </p:nvPr>
        </p:nvSpPr>
        <p:spPr>
          <a:xfrm>
            <a:off x="0" y="132466"/>
            <a:ext cx="9144000" cy="523220"/>
          </a:xfrm>
        </p:spPr>
        <p:txBody>
          <a:bodyPr/>
          <a:lstStyle/>
          <a:p>
            <a:r>
              <a:rPr lang="it-IT" sz="2800" dirty="0" smtClean="0"/>
              <a:t>TRA IL DIRE E IL (WEL) FARE… IL BENE SALUTE DA LIBERARE</a:t>
            </a:r>
            <a:endParaRPr lang="it-IT" sz="2800" dirty="0"/>
          </a:p>
        </p:txBody>
      </p:sp>
      <p:pic>
        <p:nvPicPr>
          <p:cNvPr id="8" name="Immagine 7" descr="salute prima del profit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000" y="2574623"/>
            <a:ext cx="6480000" cy="3621177"/>
          </a:xfrm>
          <a:prstGeom prst="rect">
            <a:avLst/>
          </a:prstGeom>
          <a:ln>
            <a:noFill/>
          </a:ln>
          <a:effectLst>
            <a:softEdge rad="112500"/>
          </a:effectLst>
        </p:spPr>
      </p:pic>
    </p:spTree>
    <p:extLst>
      <p:ext uri="{BB962C8B-B14F-4D97-AF65-F5344CB8AC3E}">
        <p14:creationId xmlns:p14="http://schemas.microsoft.com/office/powerpoint/2010/main" val="24111541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293446" y="1117600"/>
            <a:ext cx="3122853" cy="5509200"/>
          </a:xfrm>
        </p:spPr>
        <p:txBody>
          <a:bodyPr>
            <a:normAutofit fontScale="92500" lnSpcReduction="10000"/>
          </a:bodyPr>
          <a:lstStyle/>
          <a:p>
            <a:r>
              <a:rPr lang="it-IT" sz="2000" spc="300" dirty="0">
                <a:solidFill>
                  <a:srgbClr val="FF0000"/>
                </a:solidFill>
              </a:rPr>
              <a:t>EVITARE </a:t>
            </a:r>
            <a:endParaRPr lang="it-IT" sz="2000" spc="300" dirty="0" smtClean="0">
              <a:solidFill>
                <a:srgbClr val="FF0000"/>
              </a:solidFill>
            </a:endParaRPr>
          </a:p>
          <a:p>
            <a:r>
              <a:rPr lang="it-IT" sz="2000" spc="300" dirty="0" smtClean="0">
                <a:solidFill>
                  <a:srgbClr val="FF0000"/>
                </a:solidFill>
              </a:rPr>
              <a:t>DI </a:t>
            </a:r>
            <a:r>
              <a:rPr lang="it-IT" sz="2000" spc="300" dirty="0">
                <a:solidFill>
                  <a:srgbClr val="FF0000"/>
                </a:solidFill>
              </a:rPr>
              <a:t>RIDURRE </a:t>
            </a:r>
            <a:endParaRPr lang="it-IT" sz="2000" spc="300" dirty="0" smtClean="0">
              <a:solidFill>
                <a:srgbClr val="FF0000"/>
              </a:solidFill>
            </a:endParaRPr>
          </a:p>
          <a:p>
            <a:r>
              <a:rPr lang="it-IT" sz="2000" spc="300" dirty="0" smtClean="0">
                <a:solidFill>
                  <a:srgbClr val="FF0000"/>
                </a:solidFill>
              </a:rPr>
              <a:t>I </a:t>
            </a:r>
            <a:r>
              <a:rPr lang="it-IT" sz="2000" spc="300" dirty="0">
                <a:solidFill>
                  <a:srgbClr val="FF0000"/>
                </a:solidFill>
              </a:rPr>
              <a:t>PUNTI DI VISTA </a:t>
            </a:r>
            <a:endParaRPr lang="it-IT" sz="2000" spc="300" dirty="0" smtClean="0">
              <a:solidFill>
                <a:srgbClr val="FF0000"/>
              </a:solidFill>
            </a:endParaRPr>
          </a:p>
          <a:p>
            <a:r>
              <a:rPr lang="it-IT" sz="2000" spc="300" dirty="0" smtClean="0">
                <a:solidFill>
                  <a:srgbClr val="FF0000"/>
                </a:solidFill>
              </a:rPr>
              <a:t>RIFLETTENDO </a:t>
            </a:r>
          </a:p>
          <a:p>
            <a:r>
              <a:rPr lang="it-IT" sz="2000" spc="300" dirty="0" smtClean="0">
                <a:solidFill>
                  <a:srgbClr val="FF0000"/>
                </a:solidFill>
              </a:rPr>
              <a:t>SU QUELLI </a:t>
            </a:r>
          </a:p>
          <a:p>
            <a:r>
              <a:rPr lang="it-IT" sz="2000" spc="300" dirty="0" smtClean="0">
                <a:solidFill>
                  <a:srgbClr val="FF0000"/>
                </a:solidFill>
              </a:rPr>
              <a:t>SCOMODI </a:t>
            </a:r>
            <a:r>
              <a:rPr lang="it-IT" sz="2000" spc="300" dirty="0">
                <a:solidFill>
                  <a:srgbClr val="FF0000"/>
                </a:solidFill>
              </a:rPr>
              <a:t>CI </a:t>
            </a:r>
            <a:r>
              <a:rPr lang="it-IT" sz="2000" spc="300" dirty="0" smtClean="0">
                <a:solidFill>
                  <a:srgbClr val="FF0000"/>
                </a:solidFill>
              </a:rPr>
              <a:t>AIUTA </a:t>
            </a:r>
          </a:p>
          <a:p>
            <a:r>
              <a:rPr lang="it-IT" sz="2000" spc="300" dirty="0" smtClean="0">
                <a:solidFill>
                  <a:srgbClr val="FF0000"/>
                </a:solidFill>
              </a:rPr>
              <a:t>A </a:t>
            </a:r>
            <a:r>
              <a:rPr lang="it-IT" sz="2000" spc="300" dirty="0">
                <a:solidFill>
                  <a:srgbClr val="FF0000"/>
                </a:solidFill>
              </a:rPr>
              <a:t>RENDERE </a:t>
            </a:r>
            <a:endParaRPr lang="it-IT" sz="2000" spc="300" dirty="0" smtClean="0">
              <a:solidFill>
                <a:srgbClr val="FF0000"/>
              </a:solidFill>
            </a:endParaRPr>
          </a:p>
          <a:p>
            <a:r>
              <a:rPr lang="it-IT" sz="2000" spc="300" dirty="0" smtClean="0">
                <a:solidFill>
                  <a:srgbClr val="FF0000"/>
                </a:solidFill>
              </a:rPr>
              <a:t>RELATIVE </a:t>
            </a:r>
            <a:r>
              <a:rPr lang="it-IT" sz="2000" spc="300" dirty="0">
                <a:solidFill>
                  <a:srgbClr val="FF0000"/>
                </a:solidFill>
              </a:rPr>
              <a:t>LE </a:t>
            </a:r>
            <a:endParaRPr lang="it-IT" sz="2000" spc="300" dirty="0" smtClean="0">
              <a:solidFill>
                <a:srgbClr val="FF0000"/>
              </a:solidFill>
            </a:endParaRPr>
          </a:p>
          <a:p>
            <a:r>
              <a:rPr lang="it-IT" sz="2000" spc="300" dirty="0" smtClean="0">
                <a:solidFill>
                  <a:srgbClr val="FF0000"/>
                </a:solidFill>
              </a:rPr>
              <a:t>GIUSTIFICAZIONI </a:t>
            </a:r>
          </a:p>
          <a:p>
            <a:r>
              <a:rPr lang="it-IT" sz="2000" spc="300" dirty="0" smtClean="0">
                <a:solidFill>
                  <a:srgbClr val="FF0000"/>
                </a:solidFill>
              </a:rPr>
              <a:t>FINANZIARIE </a:t>
            </a:r>
          </a:p>
          <a:p>
            <a:r>
              <a:rPr lang="it-IT" sz="2000" spc="300" dirty="0" smtClean="0">
                <a:solidFill>
                  <a:srgbClr val="FFFF00"/>
                </a:solidFill>
              </a:rPr>
              <a:t>E A LIBERARE </a:t>
            </a:r>
          </a:p>
          <a:p>
            <a:r>
              <a:rPr lang="it-IT" sz="2000" spc="300" dirty="0" smtClean="0">
                <a:solidFill>
                  <a:srgbClr val="FFFF00"/>
                </a:solidFill>
              </a:rPr>
              <a:t>LA SALUTE </a:t>
            </a:r>
          </a:p>
          <a:p>
            <a:r>
              <a:rPr lang="it-IT" sz="2000" spc="300" dirty="0">
                <a:solidFill>
                  <a:srgbClr val="FFFF00"/>
                </a:solidFill>
              </a:rPr>
              <a:t>*</a:t>
            </a:r>
            <a:r>
              <a:rPr lang="it-IT" sz="2000" spc="300" dirty="0" smtClean="0">
                <a:solidFill>
                  <a:srgbClr val="FFFF00"/>
                </a:solidFill>
              </a:rPr>
              <a:t>BENE </a:t>
            </a:r>
            <a:r>
              <a:rPr lang="it-IT" sz="2000" spc="300" dirty="0">
                <a:solidFill>
                  <a:srgbClr val="FFFF00"/>
                </a:solidFill>
              </a:rPr>
              <a:t>COMUNE</a:t>
            </a:r>
          </a:p>
          <a:p>
            <a:r>
              <a:rPr lang="it-IT" sz="2000" spc="300" dirty="0" smtClean="0">
                <a:solidFill>
                  <a:srgbClr val="FFFF00"/>
                </a:solidFill>
              </a:rPr>
              <a:t>CON-TE-STO </a:t>
            </a:r>
          </a:p>
          <a:p>
            <a:r>
              <a:rPr lang="it-IT" sz="2000" spc="300" dirty="0" smtClean="0">
                <a:solidFill>
                  <a:srgbClr val="FFFF00"/>
                </a:solidFill>
              </a:rPr>
              <a:t>GENERATIVO </a:t>
            </a: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21</a:t>
            </a:fld>
            <a:r>
              <a:rPr lang="en-US" smtClean="0"/>
              <a:t>|</a:t>
            </a:r>
            <a:endParaRPr lang="en-US" dirty="0"/>
          </a:p>
        </p:txBody>
      </p:sp>
      <p:sp>
        <p:nvSpPr>
          <p:cNvPr id="6" name="Titolo 5"/>
          <p:cNvSpPr>
            <a:spLocks noGrp="1"/>
          </p:cNvSpPr>
          <p:nvPr>
            <p:ph type="title"/>
          </p:nvPr>
        </p:nvSpPr>
        <p:spPr>
          <a:xfrm>
            <a:off x="0" y="132466"/>
            <a:ext cx="9144000" cy="523220"/>
          </a:xfrm>
        </p:spPr>
        <p:txBody>
          <a:bodyPr/>
          <a:lstStyle/>
          <a:p>
            <a:r>
              <a:rPr lang="it-IT" sz="2800" dirty="0" smtClean="0"/>
              <a:t>TRA IL DIRE E IL (WEL) FARE… IL BENE SALUTE DA LIBERARE</a:t>
            </a:r>
            <a:endParaRPr lang="it-IT" sz="2800" dirty="0"/>
          </a:p>
        </p:txBody>
      </p:sp>
      <p:pic>
        <p:nvPicPr>
          <p:cNvPr id="9" name="Immagine 8" descr="restituire_la_soggettivita.jpg"/>
          <p:cNvPicPr>
            <a:picLocks noChangeAspect="1"/>
          </p:cNvPicPr>
          <p:nvPr/>
        </p:nvPicPr>
        <p:blipFill rotWithShape="1">
          <a:blip r:embed="rId2">
            <a:extLst>
              <a:ext uri="{28A0092B-C50C-407E-A947-70E740481C1C}">
                <a14:useLocalDpi xmlns:a14="http://schemas.microsoft.com/office/drawing/2010/main" val="0"/>
              </a:ext>
            </a:extLst>
          </a:blip>
          <a:srcRect l="3077" t="18763" r="55019" b="10213"/>
          <a:stretch/>
        </p:blipFill>
        <p:spPr>
          <a:xfrm>
            <a:off x="3800632" y="1371600"/>
            <a:ext cx="4032193" cy="52119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19319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896841" y="1483217"/>
            <a:ext cx="4926407" cy="5262979"/>
          </a:xfrm>
          <a:prstGeom prst="rect">
            <a:avLst/>
          </a:prstGeom>
          <a:noFill/>
        </p:spPr>
        <p:txBody>
          <a:bodyPr wrap="square" rtlCol="0">
            <a:spAutoFit/>
          </a:bodyPr>
          <a:lstStyle/>
          <a:p>
            <a:pPr algn="r"/>
            <a:r>
              <a:rPr lang="it-IT" sz="2400" i="1" dirty="0" smtClean="0">
                <a:solidFill>
                  <a:srgbClr val="FFFF00"/>
                </a:solidFill>
                <a:latin typeface="Apple Symbols"/>
                <a:cs typeface="Apple Symbols"/>
              </a:rPr>
              <a:t>Un GRAZIE particolare  </a:t>
            </a:r>
          </a:p>
          <a:p>
            <a:pPr algn="r"/>
            <a:r>
              <a:rPr lang="it-IT" sz="2400" i="1" dirty="0" smtClean="0">
                <a:solidFill>
                  <a:srgbClr val="FFFF00"/>
                </a:solidFill>
                <a:latin typeface="Apple Symbols"/>
                <a:cs typeface="Apple Symbols"/>
              </a:rPr>
              <a:t>A tutti gli Operatori </a:t>
            </a:r>
          </a:p>
          <a:p>
            <a:pPr algn="r"/>
            <a:r>
              <a:rPr lang="it-IT" sz="2400" i="1" dirty="0" smtClean="0">
                <a:solidFill>
                  <a:srgbClr val="FFFF00"/>
                </a:solidFill>
                <a:latin typeface="Apple Symbols"/>
                <a:cs typeface="Apple Symbols"/>
              </a:rPr>
              <a:t>associati a CARD</a:t>
            </a:r>
          </a:p>
          <a:p>
            <a:pPr algn="r"/>
            <a:r>
              <a:rPr lang="it-IT" sz="2400" i="1" dirty="0">
                <a:solidFill>
                  <a:srgbClr val="FF0000"/>
                </a:solidFill>
                <a:latin typeface="Apple Symbols"/>
                <a:cs typeface="Apple Symbols"/>
              </a:rPr>
              <a:t>p</a:t>
            </a:r>
            <a:r>
              <a:rPr lang="it-IT" sz="2400" i="1" dirty="0" smtClean="0">
                <a:solidFill>
                  <a:srgbClr val="FF0000"/>
                </a:solidFill>
                <a:latin typeface="Apple Symbols"/>
                <a:cs typeface="Apple Symbols"/>
              </a:rPr>
              <a:t>er la loro competenza </a:t>
            </a:r>
          </a:p>
          <a:p>
            <a:pPr algn="r"/>
            <a:r>
              <a:rPr lang="it-IT" sz="2400" i="1" dirty="0" smtClean="0">
                <a:solidFill>
                  <a:srgbClr val="FF0000"/>
                </a:solidFill>
                <a:latin typeface="Apple Symbols"/>
                <a:cs typeface="Apple Symbols"/>
              </a:rPr>
              <a:t>lungimirante nel suggerire </a:t>
            </a:r>
            <a:r>
              <a:rPr lang="it-IT" sz="2400" dirty="0" smtClean="0">
                <a:solidFill>
                  <a:srgbClr val="FF0000"/>
                </a:solidFill>
                <a:latin typeface="Apple Symbols"/>
                <a:cs typeface="Apple Symbols"/>
              </a:rPr>
              <a:t> </a:t>
            </a:r>
          </a:p>
          <a:p>
            <a:pPr algn="r"/>
            <a:r>
              <a:rPr lang="it-IT" sz="2400" dirty="0">
                <a:solidFill>
                  <a:srgbClr val="FF0000"/>
                </a:solidFill>
                <a:latin typeface="Apple Symbols"/>
                <a:cs typeface="Apple Symbols"/>
              </a:rPr>
              <a:t>m</a:t>
            </a:r>
            <a:r>
              <a:rPr lang="it-IT" sz="2400" dirty="0" smtClean="0">
                <a:solidFill>
                  <a:srgbClr val="FF0000"/>
                </a:solidFill>
                <a:latin typeface="Apple Symbols"/>
                <a:cs typeface="Apple Symbols"/>
              </a:rPr>
              <a:t>odelli organizzativi di </a:t>
            </a:r>
          </a:p>
          <a:p>
            <a:pPr algn="r"/>
            <a:r>
              <a:rPr lang="it-IT" sz="2400" dirty="0" smtClean="0">
                <a:solidFill>
                  <a:srgbClr val="FF0000"/>
                </a:solidFill>
                <a:latin typeface="Apple Symbols"/>
                <a:cs typeface="Apple Symbols"/>
              </a:rPr>
              <a:t>SVILUPPO SOSTENIBILE</a:t>
            </a:r>
          </a:p>
          <a:p>
            <a:pPr algn="r"/>
            <a:r>
              <a:rPr lang="it-IT" sz="2400" dirty="0" smtClean="0">
                <a:solidFill>
                  <a:schemeClr val="bg1"/>
                </a:solidFill>
                <a:latin typeface="Apple Symbols"/>
                <a:cs typeface="Apple Symbols"/>
              </a:rPr>
              <a:t>… per credere nel SSN Pubblico</a:t>
            </a:r>
          </a:p>
          <a:p>
            <a:pPr algn="r"/>
            <a:r>
              <a:rPr lang="it-IT" sz="2400" dirty="0">
                <a:solidFill>
                  <a:schemeClr val="bg1"/>
                </a:solidFill>
                <a:latin typeface="Apple Symbols"/>
                <a:cs typeface="Apple Symbols"/>
              </a:rPr>
              <a:t>e</a:t>
            </a:r>
            <a:r>
              <a:rPr lang="it-IT" sz="2400" dirty="0" smtClean="0">
                <a:solidFill>
                  <a:schemeClr val="bg1"/>
                </a:solidFill>
                <a:latin typeface="Apple Symbols"/>
                <a:cs typeface="Apple Symbols"/>
              </a:rPr>
              <a:t> per </a:t>
            </a:r>
            <a:r>
              <a:rPr lang="it-IT" sz="2400" dirty="0" smtClean="0">
                <a:solidFill>
                  <a:srgbClr val="FFFFFF"/>
                </a:solidFill>
                <a:latin typeface="Apple Symbols"/>
                <a:cs typeface="Apple Symbols"/>
              </a:rPr>
              <a:t>condividere con Noi </a:t>
            </a:r>
          </a:p>
          <a:p>
            <a:pPr algn="r"/>
            <a:r>
              <a:rPr lang="it-IT" sz="2400" dirty="0">
                <a:solidFill>
                  <a:srgbClr val="FFFFFF"/>
                </a:solidFill>
                <a:latin typeface="Apple Symbols"/>
                <a:cs typeface="Apple Symbols"/>
              </a:rPr>
              <a:t>q</a:t>
            </a:r>
            <a:r>
              <a:rPr lang="it-IT" sz="2400" dirty="0" smtClean="0">
                <a:solidFill>
                  <a:srgbClr val="FFFFFF"/>
                </a:solidFill>
                <a:latin typeface="Apple Symbols"/>
                <a:cs typeface="Apple Symbols"/>
              </a:rPr>
              <a:t>uesta avventura Culturale e Scientifica.</a:t>
            </a:r>
          </a:p>
          <a:p>
            <a:pPr algn="r"/>
            <a:r>
              <a:rPr lang="it-IT" sz="2400" i="1" dirty="0" smtClean="0">
                <a:solidFill>
                  <a:srgbClr val="008000"/>
                </a:solidFill>
                <a:latin typeface="Apple Symbols"/>
                <a:cs typeface="Apple Symbols"/>
              </a:rPr>
              <a:t>Che “l’attimo fuggente” della formazione</a:t>
            </a:r>
          </a:p>
          <a:p>
            <a:pPr algn="r"/>
            <a:r>
              <a:rPr lang="it-IT" sz="2400" i="1" dirty="0" smtClean="0">
                <a:solidFill>
                  <a:srgbClr val="008000"/>
                </a:solidFill>
                <a:latin typeface="Apple Symbols"/>
                <a:cs typeface="Apple Symbols"/>
              </a:rPr>
              <a:t>Ci aiuti nel so-stare tenaci </a:t>
            </a:r>
            <a:r>
              <a:rPr lang="it-IT" sz="2400" i="1" dirty="0">
                <a:solidFill>
                  <a:srgbClr val="008000"/>
                </a:solidFill>
                <a:latin typeface="Apple Symbols"/>
                <a:cs typeface="Apple Symbols"/>
              </a:rPr>
              <a:t>e </a:t>
            </a:r>
            <a:r>
              <a:rPr lang="it-IT" sz="2400" i="1" dirty="0" smtClean="0">
                <a:solidFill>
                  <a:srgbClr val="008000"/>
                </a:solidFill>
                <a:latin typeface="Apple Symbols"/>
                <a:cs typeface="Apple Symbols"/>
              </a:rPr>
              <a:t>fiduciosi.</a:t>
            </a:r>
          </a:p>
          <a:p>
            <a:pPr algn="r"/>
            <a:r>
              <a:rPr lang="it-IT" sz="2000" b="1" i="1" dirty="0" smtClean="0">
                <a:solidFill>
                  <a:srgbClr val="FFFF00"/>
                </a:solidFill>
                <a:latin typeface="Apple Symbols"/>
                <a:cs typeface="Apple Symbols"/>
              </a:rPr>
              <a:t>G. Gentili, P. Da Col, G. Volpe, </a:t>
            </a:r>
          </a:p>
          <a:p>
            <a:pPr algn="r"/>
            <a:r>
              <a:rPr lang="it-IT" sz="2000" b="1" i="1" dirty="0" smtClean="0">
                <a:solidFill>
                  <a:srgbClr val="FFFF00"/>
                </a:solidFill>
                <a:latin typeface="Apple Symbols"/>
                <a:cs typeface="Apple Symbols"/>
              </a:rPr>
              <a:t>A. Trimarchi, S. Vianello, C. Beltramello e D. Zanon  </a:t>
            </a:r>
          </a:p>
        </p:txBody>
      </p:sp>
      <p:sp>
        <p:nvSpPr>
          <p:cNvPr id="2" name="Sottotitolo 1"/>
          <p:cNvSpPr>
            <a:spLocks noGrp="1"/>
          </p:cNvSpPr>
          <p:nvPr>
            <p:ph type="subTitle" idx="1"/>
          </p:nvPr>
        </p:nvSpPr>
        <p:spPr>
          <a:xfrm>
            <a:off x="293446" y="683903"/>
            <a:ext cx="8557109" cy="346249"/>
          </a:xfrm>
        </p:spPr>
        <p:txBody>
          <a:bodyPr/>
          <a:lstStyle/>
          <a:p>
            <a:r>
              <a:rPr lang="it-IT" sz="1800" dirty="0" smtClean="0">
                <a:solidFill>
                  <a:srgbClr val="FFFF00"/>
                </a:solidFill>
              </a:rPr>
              <a:t>È vero il contrario: non possiamo non permetterci il WELFARE perché… GENERA SALUTE</a:t>
            </a:r>
            <a:endParaRPr lang="it-IT" sz="1800" dirty="0">
              <a:solidFill>
                <a:srgbClr val="FFFF00"/>
              </a:solidFill>
            </a:endParaRP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22</a:t>
            </a:fld>
            <a:r>
              <a:rPr lang="en-US" smtClean="0"/>
              <a:t>|</a:t>
            </a:r>
            <a:endParaRPr lang="en-US" dirty="0"/>
          </a:p>
        </p:txBody>
      </p:sp>
      <p:sp>
        <p:nvSpPr>
          <p:cNvPr id="6" name="Titolo 5"/>
          <p:cNvSpPr>
            <a:spLocks noGrp="1"/>
          </p:cNvSpPr>
          <p:nvPr>
            <p:ph type="title"/>
          </p:nvPr>
        </p:nvSpPr>
        <p:spPr>
          <a:xfrm>
            <a:off x="0" y="132466"/>
            <a:ext cx="9144000" cy="523220"/>
          </a:xfrm>
        </p:spPr>
        <p:txBody>
          <a:bodyPr/>
          <a:lstStyle/>
          <a:p>
            <a:r>
              <a:rPr lang="it-IT" sz="2800" dirty="0" smtClean="0"/>
              <a:t>TRA IL DIRE E IL (WEL) FARE… IL BENE SALUTE DA LIBERARE</a:t>
            </a:r>
            <a:endParaRPr lang="it-IT" sz="2800" dirty="0"/>
          </a:p>
        </p:txBody>
      </p:sp>
      <p:pic>
        <p:nvPicPr>
          <p:cNvPr id="7" name="Immagine 6" descr="diamo una mano alla salu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799" y="1922792"/>
            <a:ext cx="2052308" cy="2052308"/>
          </a:xfrm>
          <a:prstGeom prst="roundRect">
            <a:avLst>
              <a:gd name="adj" fmla="val 2227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Immagine 12" descr="Report-Liberare.png"/>
          <p:cNvPicPr>
            <a:picLocks noChangeAspect="1"/>
          </p:cNvPicPr>
          <p:nvPr/>
        </p:nvPicPr>
        <p:blipFill rotWithShape="1">
          <a:blip r:embed="rId3">
            <a:extLst>
              <a:ext uri="{28A0092B-C50C-407E-A947-70E740481C1C}">
                <a14:useLocalDpi xmlns:a14="http://schemas.microsoft.com/office/drawing/2010/main" val="0"/>
              </a:ext>
            </a:extLst>
          </a:blip>
          <a:srcRect t="4046" b="12230"/>
          <a:stretch/>
        </p:blipFill>
        <p:spPr>
          <a:xfrm>
            <a:off x="386424" y="1577800"/>
            <a:ext cx="3040517" cy="4787277"/>
          </a:xfrm>
          <a:prstGeom prst="rect">
            <a:avLst/>
          </a:prstGeom>
          <a:ln>
            <a:noFill/>
          </a:ln>
          <a:effectLst>
            <a:softEdge rad="112500"/>
          </a:effectLst>
        </p:spPr>
      </p:pic>
      <p:sp>
        <p:nvSpPr>
          <p:cNvPr id="14" name="Rettangolo 13"/>
          <p:cNvSpPr/>
          <p:nvPr/>
        </p:nvSpPr>
        <p:spPr>
          <a:xfrm>
            <a:off x="1148728" y="5877989"/>
            <a:ext cx="1826141" cy="261610"/>
          </a:xfrm>
          <a:prstGeom prst="rect">
            <a:avLst/>
          </a:prstGeom>
          <a:solidFill>
            <a:schemeClr val="tx1"/>
          </a:solidFill>
        </p:spPr>
        <p:txBody>
          <a:bodyPr wrap="none" anchor="ctr">
            <a:spAutoFit/>
          </a:bodyPr>
          <a:lstStyle/>
          <a:p>
            <a:r>
              <a:rPr lang="it-IT" sz="1100" dirty="0" smtClean="0">
                <a:solidFill>
                  <a:schemeClr val="bg1"/>
                </a:solidFill>
                <a:latin typeface="Adobe Caslon Pro"/>
                <a:cs typeface="Adobe Caslon Pro"/>
              </a:rPr>
              <a:t>PER ATTUARE L’ART. 32</a:t>
            </a:r>
            <a:endParaRPr lang="it-IT" sz="1200" dirty="0">
              <a:latin typeface="Adobe Caslon Pro"/>
              <a:cs typeface="Adobe Caslon Pro"/>
            </a:endParaRPr>
          </a:p>
        </p:txBody>
      </p:sp>
    </p:spTree>
    <p:extLst>
      <p:ext uri="{BB962C8B-B14F-4D97-AF65-F5344CB8AC3E}">
        <p14:creationId xmlns:p14="http://schemas.microsoft.com/office/powerpoint/2010/main" val="47151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28650" y="1086178"/>
            <a:ext cx="7891272" cy="5314276"/>
          </a:xfrm>
        </p:spPr>
        <p:txBody>
          <a:bodyPr/>
          <a:lstStyle/>
          <a:p>
            <a:pPr algn="just">
              <a:lnSpc>
                <a:spcPct val="100000"/>
              </a:lnSpc>
            </a:pPr>
            <a:r>
              <a:rPr lang="it-IT" sz="1800" b="1" dirty="0" smtClean="0"/>
              <a:t>RAZIONALE (1)</a:t>
            </a:r>
            <a:endParaRPr lang="it-IT" sz="1800" dirty="0"/>
          </a:p>
          <a:p>
            <a:pPr algn="just">
              <a:lnSpc>
                <a:spcPct val="100000"/>
              </a:lnSpc>
            </a:pPr>
            <a:r>
              <a:rPr lang="it-IT" sz="1800" dirty="0"/>
              <a:t>In questa fase che potremmo definire, in accordo con altri Autori, di post welfarismo, si osserva diffusa incertezza su </a:t>
            </a:r>
            <a:r>
              <a:rPr lang="it-IT" sz="1800" dirty="0" err="1"/>
              <a:t>mission</a:t>
            </a:r>
            <a:r>
              <a:rPr lang="it-IT" sz="1800" dirty="0"/>
              <a:t> e </a:t>
            </a:r>
            <a:r>
              <a:rPr lang="it-IT" sz="1800" dirty="0" err="1"/>
              <a:t>vision</a:t>
            </a:r>
            <a:r>
              <a:rPr lang="it-IT" sz="1800" dirty="0"/>
              <a:t> dei Servizi Distrettuali di Assistenza Primaria gestiti dalle AULSS ed in particolare di quelli domiciliari, di pertinenza sia delle </a:t>
            </a:r>
            <a:r>
              <a:rPr lang="it-IT" sz="1800" dirty="0" smtClean="0"/>
              <a:t>AULSS, </a:t>
            </a:r>
            <a:r>
              <a:rPr lang="it-IT" sz="1800" dirty="0"/>
              <a:t>sia dei Comuni. </a:t>
            </a:r>
            <a:endParaRPr lang="it-IT" sz="1800" dirty="0" smtClean="0"/>
          </a:p>
          <a:p>
            <a:pPr algn="just">
              <a:lnSpc>
                <a:spcPct val="100000"/>
              </a:lnSpc>
            </a:pPr>
            <a:r>
              <a:rPr lang="it-IT" sz="1800" dirty="0" smtClean="0">
                <a:solidFill>
                  <a:srgbClr val="0000FF"/>
                </a:solidFill>
              </a:rPr>
              <a:t>La </a:t>
            </a:r>
            <a:r>
              <a:rPr lang="it-IT" sz="1800" dirty="0">
                <a:solidFill>
                  <a:srgbClr val="0000FF"/>
                </a:solidFill>
              </a:rPr>
              <a:t>complessità ci interroga del cosa a loro si richieda: solo prestazioni per rimediare ai danni alla salute? oppure Relazioni per la presa in carico della Persona con l’obiettivo di prendersi cura della Salute? e di quale durata? </a:t>
            </a:r>
            <a:endParaRPr lang="it-IT" sz="1800" dirty="0" smtClean="0">
              <a:solidFill>
                <a:srgbClr val="0000FF"/>
              </a:solidFill>
            </a:endParaRPr>
          </a:p>
          <a:p>
            <a:pPr algn="just">
              <a:lnSpc>
                <a:spcPct val="100000"/>
              </a:lnSpc>
            </a:pPr>
            <a:r>
              <a:rPr lang="it-IT" sz="1800" dirty="0" smtClean="0"/>
              <a:t>Manca </a:t>
            </a:r>
            <a:r>
              <a:rPr lang="it-IT" sz="1800" dirty="0"/>
              <a:t>la definizione esplicita di quali siano i ritorni-risultati rispetto a investimenti e costi-spese. Ecco perché ora più che mai, c’è bisogno di un Presente che contenga il Welfare per dare un Futuro e rilanciare l’Impresa del Sistema Sociosanitario Nazionale e Regionale.</a:t>
            </a:r>
          </a:p>
          <a:p>
            <a:pPr algn="just">
              <a:lnSpc>
                <a:spcPct val="100000"/>
              </a:lnSpc>
            </a:pPr>
            <a:r>
              <a:rPr lang="it-IT" sz="1800" dirty="0">
                <a:solidFill>
                  <a:srgbClr val="0000FF"/>
                </a:solidFill>
              </a:rPr>
              <a:t>CARD guarda oggi all’organizzazione distrettuale </a:t>
            </a:r>
            <a:r>
              <a:rPr lang="it-IT" sz="1800" b="1" i="1" dirty="0">
                <a:solidFill>
                  <a:srgbClr val="0000FF"/>
                </a:solidFill>
              </a:rPr>
              <a:t>per la Salute</a:t>
            </a:r>
            <a:r>
              <a:rPr lang="it-IT" sz="1800" dirty="0">
                <a:solidFill>
                  <a:srgbClr val="0000FF"/>
                </a:solidFill>
              </a:rPr>
              <a:t> come a un sistema dinamico aperto alla creatività e all’innovazione che favorisca da un lato lo sviluppo delle capacità degli operatori d’interagire proattivamente, di generare nuove conoscenze, nuove linee d’azione e, dall’altro, il compimento dell’Empowerment Comunitario</a:t>
            </a:r>
            <a:r>
              <a:rPr lang="it-IT" sz="1800" dirty="0" smtClean="0">
                <a:solidFill>
                  <a:srgbClr val="0000FF"/>
                </a:solidFill>
              </a:rPr>
              <a:t>.</a:t>
            </a:r>
            <a:endParaRPr lang="it-IT" sz="1800" dirty="0">
              <a:solidFill>
                <a:srgbClr val="0000FF"/>
              </a:solidFill>
            </a:endParaRPr>
          </a:p>
        </p:txBody>
      </p:sp>
      <p:sp>
        <p:nvSpPr>
          <p:cNvPr id="7" name="Titolo 6"/>
          <p:cNvSpPr>
            <a:spLocks noGrp="1"/>
          </p:cNvSpPr>
          <p:nvPr>
            <p:ph type="title"/>
          </p:nvPr>
        </p:nvSpPr>
        <p:spPr/>
        <p:txBody>
          <a:bodyPr/>
          <a:lstStyle/>
          <a:p>
            <a:r>
              <a:rPr lang="it-IT" dirty="0" smtClean="0"/>
              <a:t>TRA IL DIRE E IL (WEL)FARE IL BENE SALUTE DA LIBERARE</a:t>
            </a:r>
            <a:endParaRPr lang="it-IT" dirty="0"/>
          </a:p>
        </p:txBody>
      </p:sp>
      <p:sp>
        <p:nvSpPr>
          <p:cNvPr id="5" name="Segnaposto numero diapositiva 4"/>
          <p:cNvSpPr>
            <a:spLocks noGrp="1"/>
          </p:cNvSpPr>
          <p:nvPr>
            <p:ph type="sldNum" sz="quarter" idx="12"/>
          </p:nvPr>
        </p:nvSpPr>
        <p:spPr/>
        <p:txBody>
          <a:bodyPr/>
          <a:lstStyle/>
          <a:p>
            <a:fld id="{AACE8A1A-EF06-42BD-8183-7D22FECA910D}" type="slidenum">
              <a:rPr lang="en-US" smtClean="0"/>
              <a:pPr/>
              <a:t>3</a:t>
            </a:fld>
            <a:r>
              <a:rPr lang="en-US" smtClean="0"/>
              <a:t>|</a:t>
            </a:r>
            <a:endParaRPr lang="en-US" dirty="0"/>
          </a:p>
        </p:txBody>
      </p:sp>
      <p:sp>
        <p:nvSpPr>
          <p:cNvPr id="9"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www.cardveneto.it</a:t>
            </a:r>
            <a:endParaRPr lang="en-US" dirty="0" smtClean="0"/>
          </a:p>
        </p:txBody>
      </p:sp>
      <p:sp>
        <p:nvSpPr>
          <p:cNvPr id="10"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315011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28650" y="1122811"/>
            <a:ext cx="7891272" cy="4993162"/>
          </a:xfrm>
        </p:spPr>
        <p:txBody>
          <a:bodyPr/>
          <a:lstStyle/>
          <a:p>
            <a:pPr algn="l"/>
            <a:r>
              <a:rPr lang="it-IT" sz="1800" b="1" dirty="0"/>
              <a:t>RAZIONALE </a:t>
            </a:r>
            <a:r>
              <a:rPr lang="it-IT" sz="1800" b="1" dirty="0" smtClean="0"/>
              <a:t>(2)</a:t>
            </a:r>
            <a:endParaRPr lang="it-IT" sz="1100" dirty="0" smtClean="0"/>
          </a:p>
          <a:p>
            <a:pPr algn="l"/>
            <a:r>
              <a:rPr lang="it-IT" sz="2800" dirty="0" smtClean="0">
                <a:solidFill>
                  <a:srgbClr val="000090"/>
                </a:solidFill>
              </a:rPr>
              <a:t>Serve </a:t>
            </a:r>
            <a:r>
              <a:rPr lang="it-IT" sz="2800" dirty="0">
                <a:solidFill>
                  <a:srgbClr val="000090"/>
                </a:solidFill>
              </a:rPr>
              <a:t>un cambio di paradigma: </a:t>
            </a:r>
            <a:endParaRPr lang="it-IT" sz="2800" dirty="0" smtClean="0">
              <a:solidFill>
                <a:srgbClr val="000090"/>
              </a:solidFill>
            </a:endParaRPr>
          </a:p>
          <a:p>
            <a:pPr algn="l"/>
            <a:r>
              <a:rPr lang="it-IT" sz="2800" dirty="0" smtClean="0">
                <a:solidFill>
                  <a:srgbClr val="FF0000"/>
                </a:solidFill>
              </a:rPr>
              <a:t>DALLA SALUTE A RISCHIO </a:t>
            </a:r>
          </a:p>
          <a:p>
            <a:pPr algn="l"/>
            <a:r>
              <a:rPr lang="it-IT" sz="2800" dirty="0" smtClean="0">
                <a:solidFill>
                  <a:srgbClr val="008000"/>
                </a:solidFill>
              </a:rPr>
              <a:t>alla </a:t>
            </a:r>
            <a:r>
              <a:rPr lang="it-IT" sz="2800" dirty="0">
                <a:solidFill>
                  <a:srgbClr val="008000"/>
                </a:solidFill>
              </a:rPr>
              <a:t>R</a:t>
            </a:r>
            <a:r>
              <a:rPr lang="it-IT" sz="2800" dirty="0" smtClean="0">
                <a:solidFill>
                  <a:srgbClr val="008000"/>
                </a:solidFill>
              </a:rPr>
              <a:t>esponsabilità </a:t>
            </a:r>
            <a:r>
              <a:rPr lang="it-IT" sz="2800" dirty="0">
                <a:solidFill>
                  <a:srgbClr val="008000"/>
                </a:solidFill>
              </a:rPr>
              <a:t>competente </a:t>
            </a:r>
            <a:endParaRPr lang="it-IT" sz="2800" dirty="0" smtClean="0">
              <a:solidFill>
                <a:srgbClr val="008000"/>
              </a:solidFill>
            </a:endParaRPr>
          </a:p>
          <a:p>
            <a:pPr algn="l"/>
            <a:r>
              <a:rPr lang="it-IT" sz="2800" dirty="0" smtClean="0">
                <a:solidFill>
                  <a:srgbClr val="008000"/>
                </a:solidFill>
              </a:rPr>
              <a:t>di </a:t>
            </a:r>
            <a:r>
              <a:rPr lang="it-IT" sz="2800" dirty="0">
                <a:solidFill>
                  <a:srgbClr val="008000"/>
                </a:solidFill>
              </a:rPr>
              <a:t>correre il </a:t>
            </a:r>
            <a:r>
              <a:rPr lang="it-IT" sz="2800" dirty="0" smtClean="0">
                <a:solidFill>
                  <a:srgbClr val="008000"/>
                </a:solidFill>
              </a:rPr>
              <a:t>rischio </a:t>
            </a:r>
            <a:r>
              <a:rPr lang="it-IT" sz="2800" dirty="0">
                <a:solidFill>
                  <a:srgbClr val="008000"/>
                </a:solidFill>
              </a:rPr>
              <a:t>della Salute; </a:t>
            </a:r>
            <a:endParaRPr lang="it-IT" sz="2800" dirty="0" smtClean="0">
              <a:solidFill>
                <a:srgbClr val="008000"/>
              </a:solidFill>
            </a:endParaRPr>
          </a:p>
          <a:p>
            <a:pPr algn="l"/>
            <a:r>
              <a:rPr lang="it-IT" sz="2800" dirty="0" smtClean="0">
                <a:solidFill>
                  <a:srgbClr val="FF0000"/>
                </a:solidFill>
              </a:rPr>
              <a:t>DALLA SALUTE COME DIRITTO </a:t>
            </a:r>
          </a:p>
          <a:p>
            <a:pPr algn="l"/>
            <a:r>
              <a:rPr lang="it-IT" sz="2800" dirty="0" smtClean="0">
                <a:solidFill>
                  <a:srgbClr val="008000"/>
                </a:solidFill>
              </a:rPr>
              <a:t>alla </a:t>
            </a:r>
            <a:r>
              <a:rPr lang="it-IT" sz="2800" dirty="0">
                <a:solidFill>
                  <a:srgbClr val="008000"/>
                </a:solidFill>
              </a:rPr>
              <a:t>Salute come Dovere</a:t>
            </a:r>
            <a:r>
              <a:rPr lang="it-IT" sz="2800" dirty="0" smtClean="0">
                <a:solidFill>
                  <a:srgbClr val="008000"/>
                </a:solidFill>
              </a:rPr>
              <a:t>.</a:t>
            </a:r>
          </a:p>
          <a:p>
            <a:pPr algn="l"/>
            <a:r>
              <a:rPr lang="it-IT" sz="2800" dirty="0" smtClean="0">
                <a:solidFill>
                  <a:srgbClr val="000090"/>
                </a:solidFill>
              </a:rPr>
              <a:t>È </a:t>
            </a:r>
            <a:r>
              <a:rPr lang="it-IT" sz="2800" dirty="0">
                <a:solidFill>
                  <a:srgbClr val="000090"/>
                </a:solidFill>
              </a:rPr>
              <a:t>in questo Dovere, agito in scienza e coscienza, </a:t>
            </a:r>
            <a:endParaRPr lang="it-IT" sz="2800" dirty="0" smtClean="0">
              <a:solidFill>
                <a:srgbClr val="000090"/>
              </a:solidFill>
            </a:endParaRPr>
          </a:p>
          <a:p>
            <a:pPr algn="l"/>
            <a:r>
              <a:rPr lang="it-IT" sz="2800" dirty="0" smtClean="0">
                <a:solidFill>
                  <a:srgbClr val="000090"/>
                </a:solidFill>
              </a:rPr>
              <a:t>che </a:t>
            </a:r>
            <a:r>
              <a:rPr lang="it-IT" sz="2800" dirty="0">
                <a:solidFill>
                  <a:srgbClr val="000090"/>
                </a:solidFill>
              </a:rPr>
              <a:t>CARD vede il BENE SALUTE LIBERARSI </a:t>
            </a:r>
            <a:endParaRPr lang="it-IT" sz="2800" dirty="0" smtClean="0">
              <a:solidFill>
                <a:srgbClr val="000090"/>
              </a:solidFill>
            </a:endParaRPr>
          </a:p>
          <a:p>
            <a:pPr algn="l"/>
            <a:r>
              <a:rPr lang="it-IT" sz="2800" dirty="0" smtClean="0">
                <a:solidFill>
                  <a:srgbClr val="000090"/>
                </a:solidFill>
              </a:rPr>
              <a:t>a </a:t>
            </a:r>
            <a:r>
              <a:rPr lang="it-IT" sz="2800" dirty="0">
                <a:solidFill>
                  <a:srgbClr val="000090"/>
                </a:solidFill>
              </a:rPr>
              <a:t>disposizione di Tutti. </a:t>
            </a:r>
          </a:p>
        </p:txBody>
      </p:sp>
      <p:sp>
        <p:nvSpPr>
          <p:cNvPr id="7" name="Titolo 6"/>
          <p:cNvSpPr>
            <a:spLocks noGrp="1"/>
          </p:cNvSpPr>
          <p:nvPr>
            <p:ph type="title"/>
          </p:nvPr>
        </p:nvSpPr>
        <p:spPr/>
        <p:txBody>
          <a:bodyPr/>
          <a:lstStyle/>
          <a:p>
            <a:r>
              <a:rPr lang="it-IT" dirty="0" smtClean="0"/>
              <a:t>TRA IL DIRE E IL (WEL)FARE IL BENE SALUTE DA LIBERARE</a:t>
            </a:r>
            <a:endParaRPr lang="it-IT" dirty="0"/>
          </a:p>
        </p:txBody>
      </p:sp>
      <p:sp>
        <p:nvSpPr>
          <p:cNvPr id="5" name="Segnaposto numero diapositiva 4"/>
          <p:cNvSpPr>
            <a:spLocks noGrp="1"/>
          </p:cNvSpPr>
          <p:nvPr>
            <p:ph type="sldNum" sz="quarter" idx="12"/>
          </p:nvPr>
        </p:nvSpPr>
        <p:spPr/>
        <p:txBody>
          <a:bodyPr/>
          <a:lstStyle/>
          <a:p>
            <a:fld id="{AACE8A1A-EF06-42BD-8183-7D22FECA910D}" type="slidenum">
              <a:rPr lang="en-US" smtClean="0"/>
              <a:pPr/>
              <a:t>4</a:t>
            </a:fld>
            <a:r>
              <a:rPr lang="en-US" smtClean="0"/>
              <a:t>|</a:t>
            </a:r>
            <a:endParaRPr lang="en-US" dirty="0"/>
          </a:p>
        </p:txBody>
      </p:sp>
      <p:sp>
        <p:nvSpPr>
          <p:cNvPr id="6"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www.cardveneto.it</a:t>
            </a:r>
            <a:endParaRPr lang="en-US" dirty="0" smtClean="0"/>
          </a:p>
        </p:txBody>
      </p:sp>
      <p:sp>
        <p:nvSpPr>
          <p:cNvPr id="9"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145237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04226" y="1196076"/>
            <a:ext cx="7891272" cy="5037277"/>
          </a:xfrm>
        </p:spPr>
        <p:txBody>
          <a:bodyPr/>
          <a:lstStyle/>
          <a:p>
            <a:pPr algn="just">
              <a:lnSpc>
                <a:spcPct val="100000"/>
              </a:lnSpc>
            </a:pPr>
            <a:r>
              <a:rPr lang="it-IT" sz="1800" b="1" dirty="0"/>
              <a:t>RAZIONALE </a:t>
            </a:r>
            <a:r>
              <a:rPr lang="it-IT" sz="1800" b="1" dirty="0" smtClean="0"/>
              <a:t>(3)</a:t>
            </a:r>
            <a:endParaRPr lang="it-IT" sz="1800" dirty="0"/>
          </a:p>
          <a:p>
            <a:pPr algn="just" eaLnBrk="0" hangingPunct="0">
              <a:lnSpc>
                <a:spcPct val="100000"/>
              </a:lnSpc>
            </a:pPr>
            <a:r>
              <a:rPr lang="it-IT" sz="1800" dirty="0" smtClean="0">
                <a:solidFill>
                  <a:srgbClr val="3366FF"/>
                </a:solidFill>
              </a:rPr>
              <a:t>I </a:t>
            </a:r>
            <a:r>
              <a:rPr lang="it-IT" sz="1800" dirty="0">
                <a:solidFill>
                  <a:srgbClr val="3366FF"/>
                </a:solidFill>
              </a:rPr>
              <a:t>fatti che sembrano prevalere nel mantenere le diseguaglianze di salute sono: confusione di nomi e contenuti tra “Bisogni” e “Domanda” che dovrebbero riferirsi alla Salute globale, tarata su premesse di natura non solo sanitaria ma anche sociale. </a:t>
            </a:r>
            <a:endParaRPr lang="it-IT" sz="1800" dirty="0" smtClean="0">
              <a:solidFill>
                <a:srgbClr val="3366FF"/>
              </a:solidFill>
            </a:endParaRPr>
          </a:p>
          <a:p>
            <a:pPr algn="just" eaLnBrk="0" hangingPunct="0">
              <a:lnSpc>
                <a:spcPct val="100000"/>
              </a:lnSpc>
            </a:pPr>
            <a:r>
              <a:rPr lang="it-IT" sz="1800" dirty="0" smtClean="0"/>
              <a:t>Confusione </a:t>
            </a:r>
            <a:r>
              <a:rPr lang="it-IT" sz="1800" dirty="0"/>
              <a:t>tra bisogni e trattamento: l’equità della salute non significa solo uguali opportunità di cure, ma anche il livello di benessere da rendere, tenuto conto della diversità di bisogni di salute nei diversi contesti, da parte di uomini diversi.</a:t>
            </a:r>
          </a:p>
          <a:p>
            <a:pPr algn="just">
              <a:lnSpc>
                <a:spcPct val="100000"/>
              </a:lnSpc>
            </a:pPr>
            <a:r>
              <a:rPr lang="it-IT" sz="1800" dirty="0">
                <a:solidFill>
                  <a:srgbClr val="3366FF"/>
                </a:solidFill>
              </a:rPr>
              <a:t>Ogni Bisogno si esprime, si trasforma in Domanda, attraverso un linguaggio che per essere comprensibile, richiede codici partecipati (alfabetizzazione); ogni Domanda elicita un’Offerta equa, solo se valutata con strumenti condivisi e garantiti per ciascuno; ogni Offerta si trasforma in Risultato di Salute reciproco e generativo se è esigente (dà e chiede) ed esigibile. </a:t>
            </a:r>
            <a:endParaRPr lang="it-IT" sz="1800" dirty="0" smtClean="0">
              <a:solidFill>
                <a:srgbClr val="3366FF"/>
              </a:solidFill>
            </a:endParaRPr>
          </a:p>
          <a:p>
            <a:pPr algn="just">
              <a:lnSpc>
                <a:spcPct val="100000"/>
              </a:lnSpc>
            </a:pPr>
            <a:r>
              <a:rPr lang="it-IT" sz="1800" dirty="0" smtClean="0"/>
              <a:t>Quest’ultima </a:t>
            </a:r>
            <a:r>
              <a:rPr lang="it-IT" sz="1800" dirty="0"/>
              <a:t>peculiarità tuttavia, nonostante enunciati promettenti, continua a essere disattesa: spesso i LEA anziché essere Livelli Essenziali di Assistenza certi, si mostrano come Livelli Eventuali di Assistenza!  </a:t>
            </a:r>
          </a:p>
        </p:txBody>
      </p:sp>
      <p:sp>
        <p:nvSpPr>
          <p:cNvPr id="7" name="Titolo 6"/>
          <p:cNvSpPr>
            <a:spLocks noGrp="1"/>
          </p:cNvSpPr>
          <p:nvPr>
            <p:ph type="title"/>
          </p:nvPr>
        </p:nvSpPr>
        <p:spPr/>
        <p:txBody>
          <a:bodyPr/>
          <a:lstStyle/>
          <a:p>
            <a:r>
              <a:rPr lang="it-IT" dirty="0"/>
              <a:t>TRA IL DIRE E IL (WEL)FARE IL BENE SALUTE DA LIBERARE</a:t>
            </a: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5</a:t>
            </a:fld>
            <a:r>
              <a:rPr lang="en-US" smtClean="0"/>
              <a:t>|</a:t>
            </a:r>
            <a:endParaRPr lang="en-US" dirty="0"/>
          </a:p>
        </p:txBody>
      </p:sp>
      <p:sp>
        <p:nvSpPr>
          <p:cNvPr id="9"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www.cardveneto.it</a:t>
            </a:r>
            <a:endParaRPr lang="en-US" dirty="0" smtClean="0"/>
          </a:p>
        </p:txBody>
      </p:sp>
      <p:sp>
        <p:nvSpPr>
          <p:cNvPr id="10"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250638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28650" y="1122811"/>
            <a:ext cx="7891272" cy="5591275"/>
          </a:xfrm>
        </p:spPr>
        <p:txBody>
          <a:bodyPr/>
          <a:lstStyle/>
          <a:p>
            <a:pPr algn="just">
              <a:lnSpc>
                <a:spcPct val="100000"/>
              </a:lnSpc>
            </a:pPr>
            <a:r>
              <a:rPr lang="it-IT" sz="1800" b="1" dirty="0"/>
              <a:t>RAZIONALE </a:t>
            </a:r>
            <a:r>
              <a:rPr lang="it-IT" sz="1800" b="1" dirty="0" smtClean="0"/>
              <a:t>(4)</a:t>
            </a:r>
            <a:endParaRPr lang="it-IT" sz="1800" dirty="0"/>
          </a:p>
          <a:p>
            <a:pPr algn="just">
              <a:lnSpc>
                <a:spcPct val="100000"/>
              </a:lnSpc>
            </a:pPr>
            <a:r>
              <a:rPr lang="it-IT" sz="1800" dirty="0" smtClean="0">
                <a:solidFill>
                  <a:srgbClr val="3366FF"/>
                </a:solidFill>
              </a:rPr>
              <a:t>Vorremmo </a:t>
            </a:r>
            <a:r>
              <a:rPr lang="it-IT" sz="1800" dirty="0">
                <a:solidFill>
                  <a:srgbClr val="3366FF"/>
                </a:solidFill>
              </a:rPr>
              <a:t>far comprendere la necessità (e richiedere quindi) che il Distretto diventi la struttura istituzionale esplicitamente e formalmente deputata ad assumere il ruolo specializzato-specialistico nella non autosufficienza e disabilità, a tutto campo, con prestazioni e servizi sociali ad hoc inclusi. </a:t>
            </a:r>
            <a:endParaRPr lang="it-IT" sz="1800" dirty="0" smtClean="0">
              <a:solidFill>
                <a:srgbClr val="3366FF"/>
              </a:solidFill>
            </a:endParaRPr>
          </a:p>
          <a:p>
            <a:pPr algn="just">
              <a:lnSpc>
                <a:spcPct val="100000"/>
              </a:lnSpc>
            </a:pPr>
            <a:r>
              <a:rPr lang="it-IT" sz="1800" dirty="0" smtClean="0"/>
              <a:t>In </a:t>
            </a:r>
            <a:r>
              <a:rPr lang="it-IT" sz="1800" dirty="0"/>
              <a:t>sintesi: "può essere il distretto a facilitare il welfare comunitario per affrontare in modo nuovo il problema della non autosufficienza e disabilità, della salute mentale e degli stili di pensiero/vita… ecc.? Anche in vista del fatto che questi problemi sono strettamente legati alla long </a:t>
            </a:r>
            <a:r>
              <a:rPr lang="it-IT" sz="1800" dirty="0" err="1"/>
              <a:t>term</a:t>
            </a:r>
            <a:r>
              <a:rPr lang="it-IT" sz="1800" dirty="0"/>
              <a:t> care e ovviamente in primis alla home care, di cui il distretto deve diventare primo soggetto che la assicura, con fattori produttivi propri o esterni (esternalizzati), ma comunque in capo allo stesso distretto?! </a:t>
            </a:r>
          </a:p>
          <a:p>
            <a:pPr algn="just">
              <a:lnSpc>
                <a:spcPct val="100000"/>
              </a:lnSpc>
            </a:pPr>
            <a:r>
              <a:rPr lang="it-IT" sz="1800" dirty="0">
                <a:solidFill>
                  <a:srgbClr val="3366FF"/>
                </a:solidFill>
              </a:rPr>
              <a:t>Vogliamo spendere questo Convegno su questi argomenti perché… “Non possiamo più accettare che si releghi l’Assistenza Primaria alla popolazione tra i servizi residuali…”. La lezione che vorremmo si portasse a casa in questa gravissima crisi, paradossalmente, è che non possiamo non permetterci il WELFARE perché… GENERA SALUTE!</a:t>
            </a:r>
          </a:p>
          <a:p>
            <a:pPr algn="just">
              <a:lnSpc>
                <a:spcPct val="100000"/>
              </a:lnSpc>
            </a:pPr>
            <a:endParaRPr lang="it-IT" sz="1800" dirty="0"/>
          </a:p>
        </p:txBody>
      </p:sp>
      <p:sp>
        <p:nvSpPr>
          <p:cNvPr id="7" name="Titolo 6"/>
          <p:cNvSpPr>
            <a:spLocks noGrp="1"/>
          </p:cNvSpPr>
          <p:nvPr>
            <p:ph type="title"/>
          </p:nvPr>
        </p:nvSpPr>
        <p:spPr/>
        <p:txBody>
          <a:bodyPr/>
          <a:lstStyle/>
          <a:p>
            <a:r>
              <a:rPr lang="it-IT" dirty="0"/>
              <a:t>TRA IL DIRE E IL (WEL)FARE IL BENE SALUTE DA LIBERARE</a:t>
            </a: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6</a:t>
            </a:fld>
            <a:r>
              <a:rPr lang="en-US" smtClean="0"/>
              <a:t>|</a:t>
            </a:r>
            <a:endParaRPr lang="en-US" dirty="0"/>
          </a:p>
        </p:txBody>
      </p:sp>
      <p:sp>
        <p:nvSpPr>
          <p:cNvPr id="9"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www.cardveneto.it</a:t>
            </a:r>
            <a:endParaRPr lang="en-US" dirty="0" smtClean="0"/>
          </a:p>
        </p:txBody>
      </p:sp>
      <p:sp>
        <p:nvSpPr>
          <p:cNvPr id="10"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2629938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28650" y="820201"/>
            <a:ext cx="7891272" cy="413109"/>
          </a:xfrm>
        </p:spPr>
        <p:txBody>
          <a:bodyPr/>
          <a:lstStyle/>
          <a:p>
            <a:r>
              <a:rPr lang="it-IT" sz="1400" dirty="0"/>
              <a:t>CARD VENETO</a:t>
            </a:r>
          </a:p>
          <a:p>
            <a:endParaRPr lang="it-IT" sz="1400" dirty="0"/>
          </a:p>
        </p:txBody>
      </p:sp>
      <p:sp>
        <p:nvSpPr>
          <p:cNvPr id="7" name="Titolo 6"/>
          <p:cNvSpPr>
            <a:spLocks noGrp="1"/>
          </p:cNvSpPr>
          <p:nvPr>
            <p:ph type="title"/>
          </p:nvPr>
        </p:nvSpPr>
        <p:spPr>
          <a:xfrm>
            <a:off x="178955" y="341011"/>
            <a:ext cx="8786090" cy="461665"/>
          </a:xfrm>
        </p:spPr>
        <p:txBody>
          <a:bodyPr/>
          <a:lstStyle/>
          <a:p>
            <a:r>
              <a:rPr lang="it-IT" i="1" dirty="0" smtClean="0">
                <a:solidFill>
                  <a:srgbClr val="000090"/>
                </a:solidFill>
              </a:rPr>
              <a:t>GOVERNARE</a:t>
            </a:r>
            <a:r>
              <a:rPr lang="it-IT" dirty="0" smtClean="0">
                <a:solidFill>
                  <a:srgbClr val="000090"/>
                </a:solidFill>
              </a:rPr>
              <a:t> producendo </a:t>
            </a:r>
            <a:r>
              <a:rPr lang="it-IT" dirty="0" smtClean="0">
                <a:solidFill>
                  <a:srgbClr val="000090"/>
                </a:solidFill>
                <a:sym typeface="Wingdings"/>
              </a:rPr>
              <a:t>orientandosi al</a:t>
            </a:r>
            <a:r>
              <a:rPr lang="it-IT" dirty="0" smtClean="0">
                <a:solidFill>
                  <a:srgbClr val="000090"/>
                </a:solidFill>
              </a:rPr>
              <a:t>la Salute della </a:t>
            </a:r>
            <a:r>
              <a:rPr lang="it-IT" i="1" dirty="0" smtClean="0">
                <a:solidFill>
                  <a:srgbClr val="000090"/>
                </a:solidFill>
              </a:rPr>
              <a:t>COMUNITÀ</a:t>
            </a:r>
            <a:endParaRPr lang="it-IT" i="1" dirty="0">
              <a:solidFill>
                <a:srgbClr val="000090"/>
              </a:solidFill>
            </a:endParaRPr>
          </a:p>
        </p:txBody>
      </p:sp>
      <p:sp>
        <p:nvSpPr>
          <p:cNvPr id="5" name="Segnaposto numero diapositiva 4"/>
          <p:cNvSpPr>
            <a:spLocks noGrp="1"/>
          </p:cNvSpPr>
          <p:nvPr>
            <p:ph type="sldNum" sz="quarter" idx="12"/>
          </p:nvPr>
        </p:nvSpPr>
        <p:spPr/>
        <p:txBody>
          <a:bodyPr/>
          <a:lstStyle/>
          <a:p>
            <a:fld id="{AACE8A1A-EF06-42BD-8183-7D22FECA910D}" type="slidenum">
              <a:rPr lang="en-US" smtClean="0"/>
              <a:pPr/>
              <a:t>7</a:t>
            </a:fld>
            <a:r>
              <a:rPr lang="en-US" smtClean="0"/>
              <a:t>|</a:t>
            </a:r>
            <a:endParaRPr lang="en-US" dirty="0"/>
          </a:p>
        </p:txBody>
      </p:sp>
      <p:sp>
        <p:nvSpPr>
          <p:cNvPr id="9"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www.cardveneto.it</a:t>
            </a:r>
            <a:endParaRPr lang="en-US" dirty="0" smtClean="0"/>
          </a:p>
        </p:txBody>
      </p:sp>
      <p:sp>
        <p:nvSpPr>
          <p:cNvPr id="11" name="Titolo 6"/>
          <p:cNvSpPr txBox="1">
            <a:spLocks/>
          </p:cNvSpPr>
          <p:nvPr/>
        </p:nvSpPr>
        <p:spPr>
          <a:xfrm>
            <a:off x="599017" y="1165721"/>
            <a:ext cx="7912993" cy="5201423"/>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pPr algn="l"/>
            <a:r>
              <a:rPr lang="it-IT" sz="1400" b="1" spc="300" dirty="0" smtClean="0">
                <a:solidFill>
                  <a:srgbClr val="000090"/>
                </a:solidFill>
              </a:rPr>
              <a:t>SESSIONE MATTUTINA (</a:t>
            </a:r>
            <a:r>
              <a:rPr lang="it-IT" sz="1400" b="1" dirty="0" smtClean="0">
                <a:solidFill>
                  <a:srgbClr val="000090"/>
                </a:solidFill>
              </a:rPr>
              <a:t>ore</a:t>
            </a:r>
            <a:r>
              <a:rPr lang="it-IT" sz="1400" b="1" spc="300" dirty="0" smtClean="0">
                <a:solidFill>
                  <a:srgbClr val="000090"/>
                </a:solidFill>
              </a:rPr>
              <a:t> 09.00 – </a:t>
            </a:r>
            <a:r>
              <a:rPr lang="it-IT" sz="1400" b="1" dirty="0" smtClean="0">
                <a:solidFill>
                  <a:srgbClr val="000090"/>
                </a:solidFill>
              </a:rPr>
              <a:t>ore</a:t>
            </a:r>
            <a:r>
              <a:rPr lang="it-IT" sz="1400" b="1" spc="300" dirty="0" smtClean="0">
                <a:solidFill>
                  <a:srgbClr val="000090"/>
                </a:solidFill>
              </a:rPr>
              <a:t> 13.00)</a:t>
            </a:r>
            <a:endParaRPr lang="it-IT" sz="1400" dirty="0">
              <a:solidFill>
                <a:srgbClr val="000090"/>
              </a:solidFill>
            </a:endParaRPr>
          </a:p>
          <a:p>
            <a:pPr algn="l"/>
            <a:r>
              <a:rPr lang="it-IT" sz="1400" dirty="0" smtClean="0"/>
              <a:t>INCIPIT: Ci </a:t>
            </a:r>
            <a:r>
              <a:rPr lang="it-IT" sz="1400" dirty="0"/>
              <a:t>sono</a:t>
            </a:r>
            <a:r>
              <a:rPr lang="it-IT" sz="1400" dirty="0" smtClean="0"/>
              <a:t>?</a:t>
            </a:r>
            <a:r>
              <a:rPr lang="it-IT" sz="1400" dirty="0"/>
              <a:t> </a:t>
            </a:r>
            <a:r>
              <a:rPr lang="it-IT" sz="1400" dirty="0" smtClean="0"/>
              <a:t>E </a:t>
            </a:r>
            <a:r>
              <a:rPr lang="it-IT" sz="1400" dirty="0"/>
              <a:t>quali sono i </a:t>
            </a:r>
            <a:r>
              <a:rPr lang="it-IT" sz="1400" i="1" dirty="0"/>
              <a:t>buoni</a:t>
            </a:r>
            <a:r>
              <a:rPr lang="it-IT" sz="1400" dirty="0"/>
              <a:t> </a:t>
            </a:r>
            <a:r>
              <a:rPr lang="it-IT" sz="1400" i="1" dirty="0"/>
              <a:t>prodotti</a:t>
            </a:r>
            <a:r>
              <a:rPr lang="it-IT" sz="1400" dirty="0"/>
              <a:t> del lavoro nei Distretti Sociosanitari del </a:t>
            </a:r>
            <a:r>
              <a:rPr lang="it-IT" sz="1400" dirty="0" smtClean="0"/>
              <a:t>Veneto? Come </a:t>
            </a:r>
            <a:r>
              <a:rPr lang="it-IT" sz="1400" dirty="0"/>
              <a:t>garantirli e aggiornarli nel tempo? </a:t>
            </a:r>
            <a:endParaRPr lang="it-IT" sz="1400" dirty="0" smtClean="0"/>
          </a:p>
          <a:p>
            <a:pPr algn="l"/>
            <a:r>
              <a:rPr lang="it-IT" sz="1400" dirty="0" smtClean="0"/>
              <a:t>ORE 9.00 SALUTI: Ivo Rossi Sindaco Comune di Padova, Maurizio </a:t>
            </a:r>
            <a:r>
              <a:rPr lang="it-IT" sz="1400" dirty="0" err="1"/>
              <a:t>B</a:t>
            </a:r>
            <a:r>
              <a:rPr lang="it-IT" sz="1400" dirty="0" err="1" smtClean="0"/>
              <a:t>enato</a:t>
            </a:r>
            <a:r>
              <a:rPr lang="it-IT" sz="1400" dirty="0" smtClean="0"/>
              <a:t> Presidente Ordine dei Medici PD, Urbano </a:t>
            </a:r>
            <a:r>
              <a:rPr lang="it-IT" sz="1400" dirty="0" err="1" smtClean="0"/>
              <a:t>Brazzale</a:t>
            </a:r>
            <a:r>
              <a:rPr lang="it-IT" sz="1400" dirty="0" smtClean="0"/>
              <a:t> DG Aulss 16, Giuseppe </a:t>
            </a:r>
            <a:r>
              <a:rPr lang="it-IT" sz="1400" dirty="0" err="1" smtClean="0"/>
              <a:t>Cicciù</a:t>
            </a:r>
            <a:r>
              <a:rPr lang="it-IT" sz="1400" dirty="0" smtClean="0"/>
              <a:t> </a:t>
            </a:r>
            <a:r>
              <a:rPr lang="it-IT" sz="1400" dirty="0" err="1" smtClean="0"/>
              <a:t>Cittadinanzattiva</a:t>
            </a:r>
            <a:endParaRPr lang="it-IT" sz="1400" dirty="0"/>
          </a:p>
          <a:p>
            <a:pPr algn="l"/>
            <a:r>
              <a:rPr lang="it-IT" sz="1400" dirty="0"/>
              <a:t>ORE </a:t>
            </a:r>
            <a:r>
              <a:rPr lang="it-IT" sz="1400" dirty="0" smtClean="0"/>
              <a:t>09.40 CRISTINA </a:t>
            </a:r>
            <a:r>
              <a:rPr lang="it-IT" sz="1400" dirty="0"/>
              <a:t>BELTRAMELLO: </a:t>
            </a:r>
            <a:r>
              <a:rPr lang="it-IT" sz="1400" dirty="0" smtClean="0"/>
              <a:t>Ci sono, </a:t>
            </a:r>
            <a:r>
              <a:rPr lang="it-IT" sz="1400" dirty="0"/>
              <a:t>ci </a:t>
            </a:r>
            <a:r>
              <a:rPr lang="it-IT" sz="1400" dirty="0" smtClean="0"/>
              <a:t>siamo? </a:t>
            </a:r>
            <a:r>
              <a:rPr lang="it-IT" sz="1400" dirty="0"/>
              <a:t>E quali sono i </a:t>
            </a:r>
            <a:r>
              <a:rPr lang="it-IT" sz="1400" dirty="0" smtClean="0"/>
              <a:t>buoni prodotti</a:t>
            </a:r>
            <a:r>
              <a:rPr lang="it-IT" sz="1400" dirty="0"/>
              <a:t> </a:t>
            </a:r>
            <a:r>
              <a:rPr lang="it-IT" sz="1400" dirty="0" smtClean="0"/>
              <a:t>del </a:t>
            </a:r>
            <a:r>
              <a:rPr lang="it-IT" sz="1400" dirty="0"/>
              <a:t>lavoro nei </a:t>
            </a:r>
            <a:r>
              <a:rPr lang="it-IT" sz="1400" dirty="0" smtClean="0"/>
              <a:t>Distretti </a:t>
            </a:r>
            <a:r>
              <a:rPr lang="it-IT" sz="1400" dirty="0"/>
              <a:t>Sociosanitari del Veneto? </a:t>
            </a:r>
          </a:p>
          <a:p>
            <a:pPr algn="l"/>
            <a:r>
              <a:rPr lang="it-IT" sz="1400" dirty="0"/>
              <a:t>ORE </a:t>
            </a:r>
            <a:r>
              <a:rPr lang="it-IT" sz="1400" dirty="0" smtClean="0"/>
              <a:t>09.50 DARIO ZANON: come </a:t>
            </a:r>
            <a:r>
              <a:rPr lang="it-IT" sz="1400" dirty="0"/>
              <a:t>garantirli e aggiornarli nel tempo? </a:t>
            </a:r>
          </a:p>
          <a:p>
            <a:pPr algn="l"/>
            <a:r>
              <a:rPr lang="it-IT" sz="1400" dirty="0" smtClean="0"/>
              <a:t>ORE 10.00 </a:t>
            </a:r>
            <a:r>
              <a:rPr lang="it-IT" sz="1400" dirty="0"/>
              <a:t>RENATO RUBIN: </a:t>
            </a:r>
            <a:r>
              <a:rPr lang="it-IT" sz="1400" dirty="0" smtClean="0"/>
              <a:t>“</a:t>
            </a:r>
            <a:r>
              <a:rPr lang="it-IT" sz="1400" i="1" dirty="0" smtClean="0"/>
              <a:t>Step </a:t>
            </a:r>
            <a:r>
              <a:rPr lang="it-IT" sz="1400" i="1" dirty="0"/>
              <a:t>by </a:t>
            </a:r>
            <a:r>
              <a:rPr lang="it-IT" sz="1400" i="1" dirty="0" err="1"/>
              <a:t>step</a:t>
            </a:r>
            <a:r>
              <a:rPr lang="it-IT" sz="1400" i="1" dirty="0"/>
              <a:t> della realizzazione delle AFT nei </a:t>
            </a:r>
            <a:r>
              <a:rPr lang="it-IT" sz="1400" i="1" dirty="0" smtClean="0"/>
              <a:t>distretti</a:t>
            </a:r>
            <a:r>
              <a:rPr lang="it-IT" sz="1400" i="1" dirty="0"/>
              <a:t> </a:t>
            </a:r>
            <a:r>
              <a:rPr lang="it-IT" sz="1400" i="1" dirty="0" smtClean="0"/>
              <a:t>sociosanitari”</a:t>
            </a:r>
            <a:endParaRPr lang="it-IT" sz="1400" dirty="0"/>
          </a:p>
          <a:p>
            <a:pPr algn="l"/>
            <a:r>
              <a:rPr lang="it-IT" sz="1400" dirty="0" smtClean="0"/>
              <a:t>ORE 10.20 CHIARA MARANGON E LUIGI DAL SASSO: </a:t>
            </a:r>
            <a:r>
              <a:rPr lang="it-IT" sz="1400" i="1" dirty="0" smtClean="0"/>
              <a:t>“Cure e Strutture Intermedie”</a:t>
            </a:r>
            <a:endParaRPr lang="it-IT" sz="1400" i="1" dirty="0"/>
          </a:p>
          <a:p>
            <a:pPr algn="l"/>
            <a:r>
              <a:rPr lang="it-IT" sz="1400" dirty="0" smtClean="0"/>
              <a:t>ORE 10.40 FRANCESCO GIANDOSO E ANNALISA VISENTIN: </a:t>
            </a:r>
            <a:r>
              <a:rPr lang="it-IT" sz="1400" i="1" dirty="0"/>
              <a:t>“il ruolo del distretto nella committenza ambulatoriale </a:t>
            </a:r>
            <a:r>
              <a:rPr lang="it-IT" sz="1400" i="1" dirty="0" smtClean="0"/>
              <a:t>ed </a:t>
            </a:r>
            <a:r>
              <a:rPr lang="it-IT" sz="1400" i="1" dirty="0"/>
              <a:t>esperienze </a:t>
            </a:r>
            <a:r>
              <a:rPr lang="it-IT" sz="1400" i="1" dirty="0" smtClean="0"/>
              <a:t>dei Team con gli Specialisti nei </a:t>
            </a:r>
            <a:r>
              <a:rPr lang="it-IT" sz="1400" i="1" dirty="0"/>
              <a:t>PDTA” </a:t>
            </a:r>
            <a:endParaRPr lang="it-IT" sz="1400" dirty="0"/>
          </a:p>
          <a:p>
            <a:pPr algn="l"/>
            <a:r>
              <a:rPr lang="it-IT" sz="1400" dirty="0" smtClean="0"/>
              <a:t>ORE 11.00 GERARDO FAVARETTO: “</a:t>
            </a:r>
            <a:r>
              <a:rPr lang="it-IT" sz="1400" i="1" dirty="0"/>
              <a:t>A</a:t>
            </a:r>
            <a:r>
              <a:rPr lang="it-IT" sz="1400" i="1" dirty="0" smtClean="0"/>
              <a:t>ttualità </a:t>
            </a:r>
            <a:r>
              <a:rPr lang="it-IT" sz="1400" i="1" dirty="0"/>
              <a:t>e prospettive nella presa in </a:t>
            </a:r>
            <a:r>
              <a:rPr lang="it-IT" sz="1400" i="1" dirty="0" smtClean="0"/>
              <a:t>carico</a:t>
            </a:r>
            <a:r>
              <a:rPr lang="it-IT" sz="1400" i="1" dirty="0"/>
              <a:t> </a:t>
            </a:r>
            <a:r>
              <a:rPr lang="it-IT" sz="1400" i="1" dirty="0" smtClean="0"/>
              <a:t>dei disturbi </a:t>
            </a:r>
            <a:r>
              <a:rPr lang="it-IT" sz="1400" i="1" dirty="0"/>
              <a:t>mentali </a:t>
            </a:r>
            <a:r>
              <a:rPr lang="it-IT" sz="1400" i="1" dirty="0" smtClean="0"/>
              <a:t>comuni: il </a:t>
            </a:r>
            <a:r>
              <a:rPr lang="it-IT" sz="1400" i="1" dirty="0"/>
              <a:t>lavoro nei  DSM e  nelle cure </a:t>
            </a:r>
            <a:r>
              <a:rPr lang="it-IT" sz="1400" i="1" dirty="0" smtClean="0"/>
              <a:t>primarie”</a:t>
            </a:r>
            <a:r>
              <a:rPr lang="it-IT" sz="1400" dirty="0" smtClean="0"/>
              <a:t> </a:t>
            </a:r>
          </a:p>
          <a:p>
            <a:pPr algn="l"/>
            <a:r>
              <a:rPr lang="it-IT" sz="1400" dirty="0" smtClean="0"/>
              <a:t>ORE 11.20 GIANMARIA GIOGA e LUIGINO SCHIAVON </a:t>
            </a:r>
            <a:r>
              <a:rPr lang="it-IT" sz="1400" i="1" dirty="0" smtClean="0"/>
              <a:t>“Percorsi di Integrazione sociosanitaria e COT” </a:t>
            </a:r>
          </a:p>
          <a:p>
            <a:pPr algn="l"/>
            <a:r>
              <a:rPr lang="it-IT" sz="1400" dirty="0" smtClean="0"/>
              <a:t>ORE 11.40: </a:t>
            </a:r>
            <a:r>
              <a:rPr lang="it-IT" sz="1400" dirty="0"/>
              <a:t>PAOLO DA COL: </a:t>
            </a:r>
            <a:r>
              <a:rPr lang="it-IT" sz="1400" i="1" dirty="0" smtClean="0"/>
              <a:t>“Le </a:t>
            </a:r>
            <a:r>
              <a:rPr lang="it-IT" sz="1400" i="1" dirty="0"/>
              <a:t>tecnologie possibili nella home care dei distretti</a:t>
            </a:r>
            <a:r>
              <a:rPr lang="it-IT" sz="1400" i="1" dirty="0" smtClean="0"/>
              <a:t>”</a:t>
            </a:r>
            <a:endParaRPr lang="it-IT" sz="1400" dirty="0" smtClean="0"/>
          </a:p>
          <a:p>
            <a:pPr algn="l"/>
            <a:r>
              <a:rPr lang="it-IT" sz="1400" dirty="0" smtClean="0"/>
              <a:t>ORE 12.00 MARIACHIARA CORTI E </a:t>
            </a:r>
            <a:r>
              <a:rPr lang="it-IT" sz="1400" dirty="0"/>
              <a:t>LUCA </a:t>
            </a:r>
            <a:r>
              <a:rPr lang="it-IT" sz="1400" dirty="0" smtClean="0"/>
              <a:t>GRESELIN: </a:t>
            </a:r>
            <a:r>
              <a:rPr lang="it-IT" sz="1400" i="1" dirty="0" smtClean="0"/>
              <a:t>“Cruscotti valutativi (ACG) e flussi amministrativi”</a:t>
            </a:r>
            <a:endParaRPr lang="it-IT" sz="1400" i="1" dirty="0"/>
          </a:p>
          <a:p>
            <a:pPr algn="l"/>
            <a:r>
              <a:rPr lang="it-IT" sz="1400" dirty="0"/>
              <a:t>ORE </a:t>
            </a:r>
            <a:r>
              <a:rPr lang="it-IT" sz="1400" dirty="0" smtClean="0"/>
              <a:t>12.20 </a:t>
            </a:r>
            <a:r>
              <a:rPr lang="it-IT" sz="1400" dirty="0"/>
              <a:t>IACOPO </a:t>
            </a:r>
            <a:r>
              <a:rPr lang="it-IT" sz="1400" dirty="0" smtClean="0"/>
              <a:t>CRICELLI: </a:t>
            </a:r>
            <a:r>
              <a:rPr lang="it-IT" sz="1400" i="1" dirty="0"/>
              <a:t>“GPG e </a:t>
            </a:r>
            <a:r>
              <a:rPr lang="it-IT" sz="1400" i="1" dirty="0" err="1"/>
              <a:t>GPGNetwork</a:t>
            </a:r>
            <a:r>
              <a:rPr lang="it-IT" sz="1400" i="1" dirty="0"/>
              <a:t>: nuovi strumenti per il governo clinico delle Forme Associative e dei Distretti in Medicina Generale”</a:t>
            </a:r>
            <a:r>
              <a:rPr lang="it-IT" sz="1400" dirty="0" smtClean="0"/>
              <a:t> </a:t>
            </a:r>
          </a:p>
          <a:p>
            <a:pPr algn="l"/>
            <a:r>
              <a:rPr lang="it-IT" sz="1400" dirty="0" smtClean="0"/>
              <a:t>ORE 12.40 MASSIMO FUSELLO e </a:t>
            </a:r>
            <a:r>
              <a:rPr lang="it-IT" sz="1400" dirty="0"/>
              <a:t>STEFANO </a:t>
            </a:r>
            <a:r>
              <a:rPr lang="it-IT" sz="1400" dirty="0" smtClean="0"/>
              <a:t>VIANELLO: </a:t>
            </a:r>
            <a:r>
              <a:rPr lang="it-IT" sz="1400" i="1" dirty="0" smtClean="0"/>
              <a:t>“Quale Governance sul campo stiamo agendo e vogliamo con particolare attenzione alla Famiglia,</a:t>
            </a:r>
            <a:r>
              <a:rPr lang="it-IT" sz="1400" dirty="0" smtClean="0"/>
              <a:t> alle disabilità, alle patologie croniche e alle cure di fine vita</a:t>
            </a:r>
            <a:endParaRPr lang="it-IT" sz="1400" dirty="0"/>
          </a:p>
          <a:p>
            <a:r>
              <a:rPr lang="it-IT" dirty="0" smtClean="0">
                <a:solidFill>
                  <a:srgbClr val="FF0000"/>
                </a:solidFill>
              </a:rPr>
              <a:t>Proposta </a:t>
            </a:r>
            <a:r>
              <a:rPr lang="it-IT" b="1" spc="300" dirty="0" smtClean="0">
                <a:ln w="24500" cmpd="dbl">
                  <a:solidFill>
                    <a:schemeClr val="accent2">
                      <a:shade val="85000"/>
                      <a:satMod val="155000"/>
                    </a:schemeClr>
                  </a:solidFill>
                  <a:prstDash val="solid"/>
                  <a:miter lim="800000"/>
                </a:ln>
                <a:solidFill>
                  <a:srgbClr val="CCFFCC"/>
                </a:solidFill>
                <a:effectLst>
                  <a:outerShdw blurRad="38100" dist="38100" dir="7020000" algn="tl">
                    <a:srgbClr val="000000">
                      <a:alpha val="35000"/>
                    </a:srgbClr>
                  </a:outerShdw>
                </a:effectLst>
              </a:rPr>
              <a:t>MANIFESTO</a:t>
            </a:r>
            <a:r>
              <a:rPr lang="it-IT"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 CARD</a:t>
            </a:r>
            <a:r>
              <a:rPr lang="it-IT" dirty="0" smtClean="0">
                <a:solidFill>
                  <a:srgbClr val="FF0000"/>
                </a:solidFill>
              </a:rPr>
              <a:t> </a:t>
            </a:r>
            <a:r>
              <a:rPr lang="it-IT"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Veneto</a:t>
            </a:r>
            <a:r>
              <a:rPr lang="it-IT" dirty="0" smtClean="0">
                <a:solidFill>
                  <a:srgbClr val="FF0000"/>
                </a:solidFill>
              </a:rPr>
              <a:t> BIENNIO 2014-2015</a:t>
            </a:r>
            <a:endParaRPr lang="it-IT" dirty="0">
              <a:solidFill>
                <a:srgbClr val="FF0000"/>
              </a:solidFill>
            </a:endParaRPr>
          </a:p>
        </p:txBody>
      </p:sp>
      <p:sp>
        <p:nvSpPr>
          <p:cNvPr id="12"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1425810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28650" y="866381"/>
            <a:ext cx="7891272" cy="556050"/>
          </a:xfrm>
        </p:spPr>
        <p:txBody>
          <a:bodyPr/>
          <a:lstStyle/>
          <a:p>
            <a:r>
              <a:rPr lang="it-IT" dirty="0" smtClean="0"/>
              <a:t>Ricordando che… “DAL NULLA, IL SOFFIO DELLA VITA”</a:t>
            </a:r>
          </a:p>
          <a:p>
            <a:r>
              <a:rPr lang="it-IT" dirty="0" smtClean="0"/>
              <a:t>Ezra </a:t>
            </a:r>
            <a:r>
              <a:rPr lang="it-IT" dirty="0" err="1" smtClean="0"/>
              <a:t>Pound</a:t>
            </a:r>
            <a:endParaRPr lang="it-IT" dirty="0"/>
          </a:p>
        </p:txBody>
      </p:sp>
      <p:sp>
        <p:nvSpPr>
          <p:cNvPr id="7" name="Titolo 6"/>
          <p:cNvSpPr>
            <a:spLocks noGrp="1"/>
          </p:cNvSpPr>
          <p:nvPr>
            <p:ph type="title"/>
          </p:nvPr>
        </p:nvSpPr>
        <p:spPr/>
        <p:txBody>
          <a:bodyPr/>
          <a:lstStyle/>
          <a:p>
            <a:r>
              <a:rPr lang="it-IT" dirty="0" smtClean="0"/>
              <a:t>NON SOLO DIRE MA ANCHE FARE</a:t>
            </a:r>
            <a:endParaRPr lang="it-IT" dirty="0"/>
          </a:p>
        </p:txBody>
      </p:sp>
      <p:sp>
        <p:nvSpPr>
          <p:cNvPr id="5" name="Segnaposto numero diapositiva 4"/>
          <p:cNvSpPr>
            <a:spLocks noGrp="1"/>
          </p:cNvSpPr>
          <p:nvPr>
            <p:ph type="sldNum" sz="quarter" idx="12"/>
          </p:nvPr>
        </p:nvSpPr>
        <p:spPr/>
        <p:txBody>
          <a:bodyPr/>
          <a:lstStyle/>
          <a:p>
            <a:fld id="{AACE8A1A-EF06-42BD-8183-7D22FECA910D}" type="slidenum">
              <a:rPr lang="en-US" smtClean="0"/>
              <a:pPr/>
              <a:t>8</a:t>
            </a:fld>
            <a:r>
              <a:rPr lang="en-US" smtClean="0"/>
              <a:t>|</a:t>
            </a:r>
            <a:endParaRPr lang="en-US" dirty="0"/>
          </a:p>
        </p:txBody>
      </p:sp>
      <p:pic>
        <p:nvPicPr>
          <p:cNvPr id="9" name="Immagine 8" descr="bart-simpson-promes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8" y="1440861"/>
            <a:ext cx="8520545" cy="4789624"/>
          </a:xfrm>
          <a:prstGeom prst="rect">
            <a:avLst/>
          </a:prstGeom>
          <a:ln>
            <a:noFill/>
          </a:ln>
          <a:effectLst>
            <a:outerShdw blurRad="292100" dist="139700" dir="2700000" algn="tl" rotWithShape="0">
              <a:srgbClr val="333333">
                <a:alpha val="65000"/>
              </a:srgbClr>
            </a:outerShdw>
          </a:effectLst>
        </p:spPr>
      </p:pic>
      <p:sp>
        <p:nvSpPr>
          <p:cNvPr id="10"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3"/>
              </a:rPr>
              <a:t>www.cardveneto.it</a:t>
            </a:r>
            <a:endParaRPr lang="en-US" dirty="0" smtClean="0"/>
          </a:p>
        </p:txBody>
      </p:sp>
      <p:sp>
        <p:nvSpPr>
          <p:cNvPr id="11"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Tree>
    <p:extLst>
      <p:ext uri="{BB962C8B-B14F-4D97-AF65-F5344CB8AC3E}">
        <p14:creationId xmlns:p14="http://schemas.microsoft.com/office/powerpoint/2010/main" val="3352577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628650" y="866381"/>
            <a:ext cx="7891272" cy="556050"/>
          </a:xfrm>
        </p:spPr>
        <p:txBody>
          <a:bodyPr/>
          <a:lstStyle/>
          <a:p>
            <a:r>
              <a:rPr lang="it-IT" dirty="0" smtClean="0"/>
              <a:t>A cura di Gentili, Da Col, Volpe, Trimarchi</a:t>
            </a:r>
          </a:p>
          <a:p>
            <a:r>
              <a:rPr lang="it-IT" dirty="0" smtClean="0"/>
              <a:t>con CARD VENETO</a:t>
            </a:r>
            <a:endParaRPr lang="it-IT" dirty="0"/>
          </a:p>
        </p:txBody>
      </p:sp>
      <p:sp>
        <p:nvSpPr>
          <p:cNvPr id="7" name="Titolo 6"/>
          <p:cNvSpPr>
            <a:spLocks noGrp="1"/>
          </p:cNvSpPr>
          <p:nvPr>
            <p:ph type="title"/>
          </p:nvPr>
        </p:nvSpPr>
        <p:spPr/>
        <p:txBody>
          <a:bodyPr/>
          <a:lstStyle/>
          <a:p>
            <a:r>
              <a:rPr lang="it-IT" dirty="0" smtClean="0"/>
              <a:t>Governare Producendo </a:t>
            </a:r>
            <a:r>
              <a:rPr lang="it-IT" dirty="0" smtClean="0">
                <a:sym typeface="Wingdings"/>
              </a:rPr>
              <a:t></a:t>
            </a:r>
            <a:r>
              <a:rPr lang="it-IT" dirty="0" smtClean="0"/>
              <a:t> REALIZZARE Salute per Tutti </a:t>
            </a:r>
            <a:endParaRPr lang="it-IT" dirty="0"/>
          </a:p>
        </p:txBody>
      </p:sp>
      <p:sp>
        <p:nvSpPr>
          <p:cNvPr id="5" name="Segnaposto numero diapositiva 4"/>
          <p:cNvSpPr>
            <a:spLocks noGrp="1"/>
          </p:cNvSpPr>
          <p:nvPr>
            <p:ph type="sldNum" sz="quarter" idx="12"/>
          </p:nvPr>
        </p:nvSpPr>
        <p:spPr/>
        <p:txBody>
          <a:bodyPr/>
          <a:lstStyle/>
          <a:p>
            <a:fld id="{AACE8A1A-EF06-42BD-8183-7D22FECA910D}" type="slidenum">
              <a:rPr lang="en-US" smtClean="0"/>
              <a:pPr/>
              <a:t>9</a:t>
            </a:fld>
            <a:r>
              <a:rPr lang="en-US" smtClean="0"/>
              <a:t>|</a:t>
            </a:r>
            <a:endParaRPr lang="en-US" dirty="0"/>
          </a:p>
        </p:txBody>
      </p:sp>
      <p:sp>
        <p:nvSpPr>
          <p:cNvPr id="9" name="Segnaposto data 2"/>
          <p:cNvSpPr txBox="1">
            <a:spLocks/>
          </p:cNvSpPr>
          <p:nvPr/>
        </p:nvSpPr>
        <p:spPr>
          <a:xfrm>
            <a:off x="6753225" y="630505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www.cardveneto.it</a:t>
            </a:r>
            <a:endParaRPr lang="en-US" dirty="0" smtClean="0"/>
          </a:p>
        </p:txBody>
      </p:sp>
      <p:sp>
        <p:nvSpPr>
          <p:cNvPr id="10" name="Segnaposto piè di pagina 3"/>
          <p:cNvSpPr txBox="1">
            <a:spLocks/>
          </p:cNvSpPr>
          <p:nvPr/>
        </p:nvSpPr>
        <p:spPr>
          <a:xfrm>
            <a:off x="3013630" y="631703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CONVEGNO CARD VENETO 07 APRILE 2014</a:t>
            </a:r>
            <a:endParaRPr lang="en-US" dirty="0"/>
          </a:p>
        </p:txBody>
      </p:sp>
      <p:sp>
        <p:nvSpPr>
          <p:cNvPr id="11" name="Titolo 6"/>
          <p:cNvSpPr txBox="1">
            <a:spLocks/>
          </p:cNvSpPr>
          <p:nvPr/>
        </p:nvSpPr>
        <p:spPr>
          <a:xfrm>
            <a:off x="599017" y="1537735"/>
            <a:ext cx="7912993" cy="4555094"/>
          </a:xfrm>
          <a:prstGeom prst="rect">
            <a:avLst/>
          </a:prstGeom>
        </p:spPr>
        <p:txBody>
          <a:bodyPr wrap="square" anchor="ctr">
            <a:spAutoFit/>
          </a:bodyPr>
          <a:lstStyle>
            <a:lvl1pPr algn="ctr" defTabSz="914400" rtl="0" eaLnBrk="1" latinLnBrk="0" hangingPunct="1">
              <a:lnSpc>
                <a:spcPct val="100000"/>
              </a:lnSpc>
              <a:spcBef>
                <a:spcPct val="0"/>
              </a:spcBef>
              <a:buNone/>
              <a:defRPr sz="2400" kern="1200">
                <a:solidFill>
                  <a:schemeClr val="tx1"/>
                </a:solidFill>
                <a:latin typeface="+mn-lt"/>
                <a:ea typeface="+mj-ea"/>
                <a:cs typeface="+mj-cs"/>
              </a:defRPr>
            </a:lvl1pPr>
          </a:lstStyle>
          <a:p>
            <a:r>
              <a:rPr lang="it-IT" b="1" spc="300" dirty="0" smtClean="0">
                <a:solidFill>
                  <a:srgbClr val="000090"/>
                </a:solidFill>
              </a:rPr>
              <a:t>SESSIONE POMERIDIANA (</a:t>
            </a:r>
            <a:r>
              <a:rPr lang="it-IT" b="1" dirty="0" smtClean="0">
                <a:solidFill>
                  <a:srgbClr val="000090"/>
                </a:solidFill>
              </a:rPr>
              <a:t>ore</a:t>
            </a:r>
            <a:r>
              <a:rPr lang="it-IT" b="1" spc="300" dirty="0" smtClean="0">
                <a:solidFill>
                  <a:srgbClr val="000090"/>
                </a:solidFill>
              </a:rPr>
              <a:t> 14.00 – </a:t>
            </a:r>
            <a:r>
              <a:rPr lang="it-IT" b="1" dirty="0" smtClean="0">
                <a:solidFill>
                  <a:srgbClr val="000090"/>
                </a:solidFill>
              </a:rPr>
              <a:t>ore</a:t>
            </a:r>
            <a:r>
              <a:rPr lang="it-IT" b="1" spc="300" dirty="0" smtClean="0">
                <a:solidFill>
                  <a:srgbClr val="000090"/>
                </a:solidFill>
              </a:rPr>
              <a:t> 18.00)</a:t>
            </a:r>
          </a:p>
          <a:p>
            <a:pPr algn="l"/>
            <a:endParaRPr lang="it-IT" sz="1400" dirty="0"/>
          </a:p>
          <a:p>
            <a:pPr algn="just"/>
            <a:r>
              <a:rPr lang="it-IT" sz="2000" dirty="0" smtClean="0"/>
              <a:t>RELATORI</a:t>
            </a:r>
          </a:p>
          <a:p>
            <a:pPr marL="342900" indent="-342900" algn="l">
              <a:buFont typeface="Arial"/>
              <a:buChar char="•"/>
            </a:pPr>
            <a:r>
              <a:rPr lang="it-IT" sz="2000" dirty="0" smtClean="0"/>
              <a:t>Ore 14.00 – 14.30 IVAN </a:t>
            </a:r>
            <a:r>
              <a:rPr lang="it-IT" sz="2000" dirty="0"/>
              <a:t>CAVICCHI</a:t>
            </a:r>
          </a:p>
          <a:p>
            <a:pPr marL="800100" lvl="1" indent="-342900">
              <a:buFont typeface="Arial"/>
              <a:buChar char="•"/>
            </a:pPr>
            <a:r>
              <a:rPr lang="it-IT" sz="1600" dirty="0"/>
              <a:t>Riformare senza </a:t>
            </a:r>
            <a:r>
              <a:rPr lang="it-IT" sz="1600" dirty="0" smtClean="0"/>
              <a:t>RIFORMA? </a:t>
            </a:r>
            <a:r>
              <a:rPr lang="it-IT" sz="1600" dirty="0"/>
              <a:t>Riforma senza RIFORMATORI</a:t>
            </a:r>
            <a:r>
              <a:rPr lang="it-IT" sz="1600" dirty="0" smtClean="0"/>
              <a:t>?</a:t>
            </a:r>
          </a:p>
          <a:p>
            <a:pPr marL="342900" indent="-342900" algn="l">
              <a:buFont typeface="Arial"/>
              <a:buChar char="•"/>
            </a:pPr>
            <a:r>
              <a:rPr lang="it-IT" sz="2000" dirty="0"/>
              <a:t>Ore </a:t>
            </a:r>
            <a:r>
              <a:rPr lang="it-IT" sz="2000" dirty="0" smtClean="0"/>
              <a:t>14.30 </a:t>
            </a:r>
            <a:r>
              <a:rPr lang="it-IT" sz="2000" dirty="0"/>
              <a:t>– </a:t>
            </a:r>
            <a:r>
              <a:rPr lang="it-IT" sz="2000" dirty="0" smtClean="0"/>
              <a:t>15.00 </a:t>
            </a:r>
            <a:r>
              <a:rPr lang="it-IT" sz="2000" dirty="0"/>
              <a:t>SABINA </a:t>
            </a:r>
            <a:r>
              <a:rPr lang="it-IT" sz="2000" dirty="0" smtClean="0"/>
              <a:t>NUTI</a:t>
            </a:r>
          </a:p>
          <a:p>
            <a:pPr marL="800100" lvl="1" indent="-342900">
              <a:buFont typeface="Arial"/>
              <a:buChar char="•"/>
            </a:pPr>
            <a:r>
              <a:rPr lang="it-IT" sz="1600" dirty="0"/>
              <a:t>Come valutare Governando </a:t>
            </a:r>
            <a:r>
              <a:rPr lang="it-IT" sz="1600" dirty="0" smtClean="0">
                <a:sym typeface="Wingdings"/>
              </a:rPr>
              <a:t>e come</a:t>
            </a:r>
            <a:r>
              <a:rPr lang="it-IT" sz="1600" dirty="0" smtClean="0"/>
              <a:t> </a:t>
            </a:r>
            <a:r>
              <a:rPr lang="it-IT" sz="1600" dirty="0"/>
              <a:t>governare la </a:t>
            </a:r>
            <a:r>
              <a:rPr lang="it-IT" sz="1600" dirty="0" smtClean="0"/>
              <a:t>Valutazione?</a:t>
            </a:r>
          </a:p>
          <a:p>
            <a:pPr marL="342900" indent="-342900" algn="l">
              <a:buFont typeface="Arial"/>
              <a:buChar char="•"/>
            </a:pPr>
            <a:r>
              <a:rPr lang="it-IT" sz="2000" dirty="0"/>
              <a:t>Ore </a:t>
            </a:r>
            <a:r>
              <a:rPr lang="it-IT" sz="2000" dirty="0" smtClean="0"/>
              <a:t>15.30 </a:t>
            </a:r>
            <a:r>
              <a:rPr lang="it-IT" sz="2000" dirty="0"/>
              <a:t>– </a:t>
            </a:r>
            <a:r>
              <a:rPr lang="it-IT" sz="2000" dirty="0" smtClean="0"/>
              <a:t>16.00 </a:t>
            </a:r>
            <a:r>
              <a:rPr lang="it-IT" sz="2000" dirty="0"/>
              <a:t>CLAUDIO CRICELLI</a:t>
            </a:r>
          </a:p>
          <a:p>
            <a:pPr marL="800100" lvl="1" indent="-342900">
              <a:buFont typeface="Arial"/>
              <a:buChar char="•"/>
            </a:pPr>
            <a:r>
              <a:rPr lang="it-IT" sz="1600" dirty="0" smtClean="0"/>
              <a:t>Necessità e Prospettive Nazionali </a:t>
            </a:r>
            <a:r>
              <a:rPr lang="it-IT" sz="1600" i="1" dirty="0" smtClean="0"/>
              <a:t>nel</a:t>
            </a:r>
            <a:r>
              <a:rPr lang="it-IT" sz="1600" dirty="0" smtClean="0"/>
              <a:t> </a:t>
            </a:r>
            <a:r>
              <a:rPr lang="it-IT" sz="1600" i="1" dirty="0" smtClean="0"/>
              <a:t>campo</a:t>
            </a:r>
            <a:r>
              <a:rPr lang="it-IT" sz="1600" dirty="0" smtClean="0"/>
              <a:t> dell’Assistenza Primaria</a:t>
            </a:r>
            <a:endParaRPr lang="it-IT" sz="1600" dirty="0"/>
          </a:p>
          <a:p>
            <a:pPr marL="342900" indent="-342900" algn="l">
              <a:buFont typeface="Arial"/>
              <a:buChar char="•"/>
            </a:pPr>
            <a:r>
              <a:rPr lang="it-IT" sz="2000" dirty="0" smtClean="0"/>
              <a:t>Ore 16.00 </a:t>
            </a:r>
            <a:r>
              <a:rPr lang="it-IT" sz="2000" dirty="0"/>
              <a:t>– </a:t>
            </a:r>
            <a:r>
              <a:rPr lang="it-IT" sz="2000" dirty="0" smtClean="0"/>
              <a:t>16.30 TIZIANO VECCHIATO</a:t>
            </a:r>
          </a:p>
          <a:p>
            <a:pPr marL="800100" lvl="1" indent="-342900">
              <a:buFont typeface="Arial"/>
              <a:buChar char="•"/>
            </a:pPr>
            <a:r>
              <a:rPr lang="it-IT" sz="1600" dirty="0"/>
              <a:t>Welfare generativo e Salute</a:t>
            </a:r>
            <a:endParaRPr lang="it-IT" sz="1600" dirty="0" smtClean="0"/>
          </a:p>
          <a:p>
            <a:pPr marL="342900" indent="-342900" algn="l">
              <a:buFont typeface="Arial"/>
              <a:buChar char="•"/>
            </a:pPr>
            <a:r>
              <a:rPr lang="it-IT" sz="2000" dirty="0"/>
              <a:t>Ore </a:t>
            </a:r>
            <a:r>
              <a:rPr lang="it-IT" sz="2000" dirty="0" smtClean="0"/>
              <a:t>16.30 </a:t>
            </a:r>
            <a:r>
              <a:rPr lang="it-IT" sz="2000" dirty="0"/>
              <a:t>– </a:t>
            </a:r>
            <a:r>
              <a:rPr lang="it-IT" sz="2000" dirty="0" smtClean="0"/>
              <a:t>17.00 CRISTIANO GORI</a:t>
            </a:r>
            <a:endParaRPr lang="it-IT" sz="2000" dirty="0"/>
          </a:p>
          <a:p>
            <a:pPr marL="800100" lvl="1" indent="-342900">
              <a:buFont typeface="Arial"/>
              <a:buChar char="•"/>
            </a:pPr>
            <a:r>
              <a:rPr lang="it-IT" sz="1600" dirty="0"/>
              <a:t>Welfare </a:t>
            </a:r>
            <a:r>
              <a:rPr lang="it-IT" sz="1600" dirty="0" smtClean="0"/>
              <a:t>tra accordi di programma e deleghe</a:t>
            </a:r>
          </a:p>
          <a:p>
            <a:pPr marL="342900" indent="-342900" algn="l">
              <a:buFont typeface="Arial"/>
              <a:buChar char="•"/>
            </a:pPr>
            <a:r>
              <a:rPr lang="it-IT" sz="2000" dirty="0" smtClean="0"/>
              <a:t>Ore 17.00 </a:t>
            </a:r>
            <a:r>
              <a:rPr lang="it-IT" sz="2000" dirty="0"/>
              <a:t>– </a:t>
            </a:r>
            <a:r>
              <a:rPr lang="it-IT" sz="2000" dirty="0" smtClean="0"/>
              <a:t>17.30 FULVIO </a:t>
            </a:r>
            <a:r>
              <a:rPr lang="it-IT" sz="2000" dirty="0"/>
              <a:t>MOIRANO</a:t>
            </a:r>
          </a:p>
          <a:p>
            <a:pPr marL="800100" lvl="1" indent="-342900">
              <a:buFont typeface="Arial"/>
              <a:buChar char="•"/>
            </a:pPr>
            <a:r>
              <a:rPr lang="it-IT" sz="1600" dirty="0"/>
              <a:t>Per ben (</a:t>
            </a:r>
            <a:r>
              <a:rPr lang="it-IT" sz="1600" dirty="0" err="1"/>
              <a:t>Wel</a:t>
            </a:r>
            <a:r>
              <a:rPr lang="it-IT" sz="1600" dirty="0"/>
              <a:t>) fare i distretti sociosanitari d'Italia</a:t>
            </a:r>
          </a:p>
          <a:p>
            <a:pPr lvl="1"/>
            <a:endParaRPr lang="it-IT" sz="1600" dirty="0" smtClean="0"/>
          </a:p>
        </p:txBody>
      </p:sp>
    </p:spTree>
    <p:extLst>
      <p:ext uri="{BB962C8B-B14F-4D97-AF65-F5344CB8AC3E}">
        <p14:creationId xmlns:p14="http://schemas.microsoft.com/office/powerpoint/2010/main" val="379083788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29ee9a2d43212e7949fcf4bd2e41eb67d169c9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jXgU54M3kumbCyD2uI_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NEy4pnGOEqXP52ssObO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TQpwHfhlkev97qDDpCT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mrGOHOxF022ZIg2oT2d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4783</TotalTime>
  <Words>1742</Words>
  <Application>Microsoft Macintosh PowerPoint</Application>
  <PresentationFormat>Presentazione su schermo (4:3)</PresentationFormat>
  <Paragraphs>249</Paragraphs>
  <Slides>22</Slides>
  <Notes>0</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22</vt:i4>
      </vt:variant>
    </vt:vector>
  </HeadingPairs>
  <TitlesOfParts>
    <vt:vector size="25" baseType="lpstr">
      <vt:lpstr>Office Theme</vt:lpstr>
      <vt:lpstr>Tema di Office</vt:lpstr>
      <vt:lpstr>think-cell Slide</vt:lpstr>
      <vt:lpstr>XI° CONGRESSO CARD VENETO presso Accademia Galileiana di Scienze Lettere ed  Arti  Via Accademia, 7  -PADOVA-</vt:lpstr>
      <vt:lpstr>CONGRESSO CARD VENETO LUNEDÌ 07 APRILE 2014</vt:lpstr>
      <vt:lpstr>TRA IL DIRE E IL (WEL)FARE IL BENE SALUTE DA LIBERARE</vt:lpstr>
      <vt:lpstr>TRA IL DIRE E IL (WEL)FARE IL BENE SALUTE DA LIBERARE</vt:lpstr>
      <vt:lpstr>TRA IL DIRE E IL (WEL)FARE IL BENE SALUTE DA LIBERARE</vt:lpstr>
      <vt:lpstr>TRA IL DIRE E IL (WEL)FARE IL BENE SALUTE DA LIBERARE</vt:lpstr>
      <vt:lpstr>GOVERNARE producendo orientandosi alla Salute della COMUNITÀ</vt:lpstr>
      <vt:lpstr>NON SOLO DIRE MA ANCHE FARE</vt:lpstr>
      <vt:lpstr>Governare Producendo  REALIZZARE Salute per Tutti </vt:lpstr>
      <vt:lpstr>RIFORMARE SENZA RIFORMA? RIFORMA SENZA RIFORMATORI?</vt:lpstr>
      <vt:lpstr>COME VALUTARE GOVERNANDO  E COME GOVERNARE LA VALUTAZIONE?</vt:lpstr>
      <vt:lpstr>NECESSITÀ E PROSPETTIVE NAZIONALI  NEL CAMPO DELL’ASSISTENZA PRIMARIA</vt:lpstr>
      <vt:lpstr>IL WELFARE A SOSTEGNO  DELLA SALUTE DI COMUNITÀ</vt:lpstr>
      <vt:lpstr>IL WELFARE A SOSTEGNO  DELLA SALUTE DI COMUNITÀ</vt:lpstr>
      <vt:lpstr>PER BEN WEL(L) FARE I DISTRETTI SOCIOSANITARI D’ITALIA</vt:lpstr>
      <vt:lpstr>XI° CONGRESSO CARD VENETO</vt:lpstr>
      <vt:lpstr>“Andando a Casa” </vt:lpstr>
      <vt:lpstr>TRA IL DIRE E IL (WEL) FARE… IL BENE SALUTE DA LIBERARE</vt:lpstr>
      <vt:lpstr>TRA IL DIRE E IL (WEL) FARE… IL BENE SALUTE DA LIBERARE</vt:lpstr>
      <vt:lpstr>TRA IL DIRE E IL (WEL) FARE… IL BENE SALUTE DA LIBERARE</vt:lpstr>
      <vt:lpstr>TRA IL DIRE E IL (WEL) FARE… IL BENE SALUTE DA LIBERARE</vt:lpstr>
      <vt:lpstr>TRA IL DIRE E IL (WEL) FARE… IL BENE SALUTE DA LIBERARE</vt:lpstr>
    </vt:vector>
  </TitlesOfParts>
  <Company>Pahlawan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Agus Purwanto</dc:creator>
  <cp:lastModifiedBy>Ingrid Berto</cp:lastModifiedBy>
  <cp:revision>344</cp:revision>
  <dcterms:created xsi:type="dcterms:W3CDTF">2013-10-31T11:03:13Z</dcterms:created>
  <dcterms:modified xsi:type="dcterms:W3CDTF">2014-03-24T10:12:34Z</dcterms:modified>
</cp:coreProperties>
</file>